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3.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20" r:id="rId6"/>
    <p:sldMasterId id="2147485463" r:id="rId7"/>
    <p:sldMasterId id="2147485493" r:id="rId8"/>
  </p:sldMasterIdLst>
  <p:notesMasterIdLst>
    <p:notesMasterId r:id="rId36"/>
  </p:notesMasterIdLst>
  <p:handoutMasterIdLst>
    <p:handoutMasterId r:id="rId37"/>
  </p:handoutMasterIdLst>
  <p:sldIdLst>
    <p:sldId id="2076138487" r:id="rId9"/>
    <p:sldId id="2076138410" r:id="rId10"/>
    <p:sldId id="2076138469" r:id="rId11"/>
    <p:sldId id="261" r:id="rId12"/>
    <p:sldId id="4385" r:id="rId13"/>
    <p:sldId id="2076138443" r:id="rId14"/>
    <p:sldId id="592" r:id="rId15"/>
    <p:sldId id="339" r:id="rId16"/>
    <p:sldId id="456" r:id="rId17"/>
    <p:sldId id="457" r:id="rId18"/>
    <p:sldId id="2076138484" r:id="rId19"/>
    <p:sldId id="1596" r:id="rId20"/>
    <p:sldId id="2076138485" r:id="rId21"/>
    <p:sldId id="2076138486" r:id="rId22"/>
    <p:sldId id="270" r:id="rId23"/>
    <p:sldId id="2076138473" r:id="rId24"/>
    <p:sldId id="4382" r:id="rId25"/>
    <p:sldId id="2076138474" r:id="rId26"/>
    <p:sldId id="2076138477" r:id="rId27"/>
    <p:sldId id="2076138483" r:id="rId28"/>
    <p:sldId id="618" r:id="rId29"/>
    <p:sldId id="2076138490" r:id="rId30"/>
    <p:sldId id="2076138491" r:id="rId31"/>
    <p:sldId id="2076138492" r:id="rId32"/>
    <p:sldId id="2141411292" r:id="rId33"/>
    <p:sldId id="2076138475" r:id="rId34"/>
    <p:sldId id="207613847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00000"/>
    <a:srgbClr val="2F2F2F"/>
    <a:srgbClr val="FFFFFF"/>
    <a:srgbClr val="666666"/>
    <a:srgbClr val="8661C5"/>
    <a:srgbClr val="D59DFF"/>
    <a:srgbClr val="50E6FF"/>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02FF6-2AA6-47CE-AA73-6E1D2CB219D7}" vWet="2" dt="2022-06-07T21:03:32.422"/>
    <p1510:client id="{F911D6C3-ABFD-4DED-A4B0-94A744487434}" v="35" dt="2022-06-08T03:44:20.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ul Shah" userId="7c5814cd-d3c9-4359-8376-58faf53cd4df" providerId="ADAL" clId="{F911D6C3-ABFD-4DED-A4B0-94A744487434}"/>
    <pc:docChg chg="custSel addSld delSld modSld sldOrd">
      <pc:chgData name="Mitul Shah" userId="7c5814cd-d3c9-4359-8376-58faf53cd4df" providerId="ADAL" clId="{F911D6C3-ABFD-4DED-A4B0-94A744487434}" dt="2022-06-08T03:44:20.111" v="37"/>
      <pc:docMkLst>
        <pc:docMk/>
      </pc:docMkLst>
      <pc:sldChg chg="modSp mod modClrScheme chgLayout">
        <pc:chgData name="Mitul Shah" userId="7c5814cd-d3c9-4359-8376-58faf53cd4df" providerId="ADAL" clId="{F911D6C3-ABFD-4DED-A4B0-94A744487434}" dt="2022-06-07T21:09:23.526" v="5" actId="700"/>
        <pc:sldMkLst>
          <pc:docMk/>
          <pc:sldMk cId="455033116" sldId="2076138410"/>
        </pc:sldMkLst>
        <pc:spChg chg="mod ord">
          <ac:chgData name="Mitul Shah" userId="7c5814cd-d3c9-4359-8376-58faf53cd4df" providerId="ADAL" clId="{F911D6C3-ABFD-4DED-A4B0-94A744487434}" dt="2022-06-07T21:09:23.526" v="5" actId="700"/>
          <ac:spMkLst>
            <pc:docMk/>
            <pc:sldMk cId="455033116" sldId="2076138410"/>
            <ac:spMk id="3" creationId="{4451FE2A-8840-2642-98A8-7B3ABD61270D}"/>
          </ac:spMkLst>
        </pc:spChg>
        <pc:spChg chg="mod ord">
          <ac:chgData name="Mitul Shah" userId="7c5814cd-d3c9-4359-8376-58faf53cd4df" providerId="ADAL" clId="{F911D6C3-ABFD-4DED-A4B0-94A744487434}" dt="2022-06-07T21:09:23.526" v="5" actId="700"/>
          <ac:spMkLst>
            <pc:docMk/>
            <pc:sldMk cId="455033116" sldId="2076138410"/>
            <ac:spMk id="4" creationId="{223A4D9A-7A0D-AE45-A038-8578483BB625}"/>
          </ac:spMkLst>
        </pc:spChg>
      </pc:sldChg>
      <pc:sldChg chg="addSp delSp modSp mod">
        <pc:chgData name="Mitul Shah" userId="7c5814cd-d3c9-4359-8376-58faf53cd4df" providerId="ADAL" clId="{F911D6C3-ABFD-4DED-A4B0-94A744487434}" dt="2022-06-08T03:43:58.948" v="36" actId="1076"/>
        <pc:sldMkLst>
          <pc:docMk/>
          <pc:sldMk cId="2719624178" sldId="2076138472"/>
        </pc:sldMkLst>
        <pc:spChg chg="mod">
          <ac:chgData name="Mitul Shah" userId="7c5814cd-d3c9-4359-8376-58faf53cd4df" providerId="ADAL" clId="{F911D6C3-ABFD-4DED-A4B0-94A744487434}" dt="2022-06-08T03:43:09.069" v="33" actId="20577"/>
          <ac:spMkLst>
            <pc:docMk/>
            <pc:sldMk cId="2719624178" sldId="2076138472"/>
            <ac:spMk id="2" creationId="{9B873492-D151-5548-BF9A-9A1584C2D477}"/>
          </ac:spMkLst>
        </pc:spChg>
        <pc:spChg chg="mod">
          <ac:chgData name="Mitul Shah" userId="7c5814cd-d3c9-4359-8376-58faf53cd4df" providerId="ADAL" clId="{F911D6C3-ABFD-4DED-A4B0-94A744487434}" dt="2022-06-08T03:42:59.543" v="11"/>
          <ac:spMkLst>
            <pc:docMk/>
            <pc:sldMk cId="2719624178" sldId="2076138472"/>
            <ac:spMk id="10" creationId="{032F50EB-1748-FA0A-04E7-F139F5C12B68}"/>
          </ac:spMkLst>
        </pc:spChg>
        <pc:spChg chg="mod">
          <ac:chgData name="Mitul Shah" userId="7c5814cd-d3c9-4359-8376-58faf53cd4df" providerId="ADAL" clId="{F911D6C3-ABFD-4DED-A4B0-94A744487434}" dt="2022-06-08T03:43:58.948" v="36" actId="1076"/>
          <ac:spMkLst>
            <pc:docMk/>
            <pc:sldMk cId="2719624178" sldId="2076138472"/>
            <ac:spMk id="14" creationId="{A7B30B67-3E12-49F9-BB81-1D3DFF9F87EB}"/>
          </ac:spMkLst>
        </pc:spChg>
        <pc:grpChg chg="add mod">
          <ac:chgData name="Mitul Shah" userId="7c5814cd-d3c9-4359-8376-58faf53cd4df" providerId="ADAL" clId="{F911D6C3-ABFD-4DED-A4B0-94A744487434}" dt="2022-06-08T03:42:59.543" v="11"/>
          <ac:grpSpMkLst>
            <pc:docMk/>
            <pc:sldMk cId="2719624178" sldId="2076138472"/>
            <ac:grpSpMk id="7" creationId="{52238F03-42D8-0D50-C0EF-5C285EAC010A}"/>
          </ac:grpSpMkLst>
        </pc:grpChg>
        <pc:picChg chg="del">
          <ac:chgData name="Mitul Shah" userId="7c5814cd-d3c9-4359-8376-58faf53cd4df" providerId="ADAL" clId="{F911D6C3-ABFD-4DED-A4B0-94A744487434}" dt="2022-06-08T03:42:40.841" v="10" actId="478"/>
          <ac:picMkLst>
            <pc:docMk/>
            <pc:sldMk cId="2719624178" sldId="2076138472"/>
            <ac:picMk id="5" creationId="{A52A0381-C26B-4CC1-A7AC-C4A0470A4127}"/>
          </ac:picMkLst>
        </pc:picChg>
        <pc:picChg chg="mod">
          <ac:chgData name="Mitul Shah" userId="7c5814cd-d3c9-4359-8376-58faf53cd4df" providerId="ADAL" clId="{F911D6C3-ABFD-4DED-A4B0-94A744487434}" dt="2022-06-08T03:42:59.543" v="11"/>
          <ac:picMkLst>
            <pc:docMk/>
            <pc:sldMk cId="2719624178" sldId="2076138472"/>
            <ac:picMk id="9" creationId="{6BEFE2B4-886F-ECD4-7337-2D20FA94B0F7}"/>
          </ac:picMkLst>
        </pc:picChg>
      </pc:sldChg>
      <pc:sldChg chg="add ord">
        <pc:chgData name="Mitul Shah" userId="7c5814cd-d3c9-4359-8376-58faf53cd4df" providerId="ADAL" clId="{F911D6C3-ABFD-4DED-A4B0-94A744487434}" dt="2022-06-07T21:03:31.302" v="4"/>
        <pc:sldMkLst>
          <pc:docMk/>
          <pc:sldMk cId="2611851402" sldId="2076138475"/>
        </pc:sldMkLst>
      </pc:sldChg>
      <pc:sldChg chg="modSp mod modShow">
        <pc:chgData name="Mitul Shah" userId="7c5814cd-d3c9-4359-8376-58faf53cd4df" providerId="ADAL" clId="{F911D6C3-ABFD-4DED-A4B0-94A744487434}" dt="2022-06-08T03:42:15.882" v="9" actId="729"/>
        <pc:sldMkLst>
          <pc:docMk/>
          <pc:sldMk cId="3681867947" sldId="2076138487"/>
        </pc:sldMkLst>
        <pc:spChg chg="mod">
          <ac:chgData name="Mitul Shah" userId="7c5814cd-d3c9-4359-8376-58faf53cd4df" providerId="ADAL" clId="{F911D6C3-ABFD-4DED-A4B0-94A744487434}" dt="2022-06-08T03:42:09.482" v="8" actId="1076"/>
          <ac:spMkLst>
            <pc:docMk/>
            <pc:sldMk cId="3681867947" sldId="2076138487"/>
            <ac:spMk id="10" creationId="{C715A1A4-CD97-472A-896A-2D78E409FCD4}"/>
          </ac:spMkLst>
        </pc:spChg>
        <pc:spChg chg="mod">
          <ac:chgData name="Mitul Shah" userId="7c5814cd-d3c9-4359-8376-58faf53cd4df" providerId="ADAL" clId="{F911D6C3-ABFD-4DED-A4B0-94A744487434}" dt="2022-06-08T03:42:09.482" v="8" actId="1076"/>
          <ac:spMkLst>
            <pc:docMk/>
            <pc:sldMk cId="3681867947" sldId="2076138487"/>
            <ac:spMk id="19" creationId="{F87043AA-A8C0-4436-A68C-066671263920}"/>
          </ac:spMkLst>
        </pc:spChg>
        <pc:spChg chg="mod">
          <ac:chgData name="Mitul Shah" userId="7c5814cd-d3c9-4359-8376-58faf53cd4df" providerId="ADAL" clId="{F911D6C3-ABFD-4DED-A4B0-94A744487434}" dt="2022-06-08T03:42:09.482" v="8" actId="1076"/>
          <ac:spMkLst>
            <pc:docMk/>
            <pc:sldMk cId="3681867947" sldId="2076138487"/>
            <ac:spMk id="20" creationId="{6E5B1544-D3B5-43EE-9BF7-A49B31FDBA1D}"/>
          </ac:spMkLst>
        </pc:spChg>
        <pc:picChg chg="mod">
          <ac:chgData name="Mitul Shah" userId="7c5814cd-d3c9-4359-8376-58faf53cd4df" providerId="ADAL" clId="{F911D6C3-ABFD-4DED-A4B0-94A744487434}" dt="2022-06-08T03:42:09.482" v="8" actId="1076"/>
          <ac:picMkLst>
            <pc:docMk/>
            <pc:sldMk cId="3681867947" sldId="2076138487"/>
            <ac:picMk id="11" creationId="{F9E0B09C-2D94-4B2E-AACB-1D8466E85F14}"/>
          </ac:picMkLst>
        </pc:picChg>
        <pc:picChg chg="mod">
          <ac:chgData name="Mitul Shah" userId="7c5814cd-d3c9-4359-8376-58faf53cd4df" providerId="ADAL" clId="{F911D6C3-ABFD-4DED-A4B0-94A744487434}" dt="2022-06-08T03:42:09.482" v="8" actId="1076"/>
          <ac:picMkLst>
            <pc:docMk/>
            <pc:sldMk cId="3681867947" sldId="2076138487"/>
            <ac:picMk id="12" creationId="{19B443EF-13DC-4BE2-B14B-15A821F41124}"/>
          </ac:picMkLst>
        </pc:picChg>
        <pc:picChg chg="mod">
          <ac:chgData name="Mitul Shah" userId="7c5814cd-d3c9-4359-8376-58faf53cd4df" providerId="ADAL" clId="{F911D6C3-ABFD-4DED-A4B0-94A744487434}" dt="2022-06-08T03:42:09.482" v="8" actId="1076"/>
          <ac:picMkLst>
            <pc:docMk/>
            <pc:sldMk cId="3681867947" sldId="2076138487"/>
            <ac:picMk id="13" creationId="{924065D1-A89D-4719-BBED-1319B8F849F1}"/>
          </ac:picMkLst>
        </pc:picChg>
      </pc:sldChg>
      <pc:sldChg chg="del">
        <pc:chgData name="Mitul Shah" userId="7c5814cd-d3c9-4359-8376-58faf53cd4df" providerId="ADAL" clId="{F911D6C3-ABFD-4DED-A4B0-94A744487434}" dt="2022-06-07T17:50:14.997" v="0" actId="47"/>
        <pc:sldMkLst>
          <pc:docMk/>
          <pc:sldMk cId="2611851402" sldId="2076138488"/>
        </pc:sldMkLst>
      </pc:sldChg>
      <pc:sldChg chg="del">
        <pc:chgData name="Mitul Shah" userId="7c5814cd-d3c9-4359-8376-58faf53cd4df" providerId="ADAL" clId="{F911D6C3-ABFD-4DED-A4B0-94A744487434}" dt="2022-06-07T17:50:59.774" v="2" actId="47"/>
        <pc:sldMkLst>
          <pc:docMk/>
          <pc:sldMk cId="2447964554" sldId="2076138489"/>
        </pc:sldMkLst>
      </pc:sldChg>
      <pc:sldChg chg="add">
        <pc:chgData name="Mitul Shah" userId="7c5814cd-d3c9-4359-8376-58faf53cd4df" providerId="ADAL" clId="{F911D6C3-ABFD-4DED-A4B0-94A744487434}" dt="2022-06-08T03:44:20.111" v="37"/>
        <pc:sldMkLst>
          <pc:docMk/>
          <pc:sldMk cId="4086189865" sldId="2141411292"/>
        </pc:sldMkLst>
      </pc:sldChg>
    </pc:docChg>
  </pc:docChgLst>
  <pc:docChgLst>
    <pc:chgData name="Mitul Shah" userId="7c5814cd-d3c9-4359-8376-58faf53cd4df" providerId="ADAL" clId="{F87419FB-AA75-4CE3-93CE-5BE4D6C24A36}"/>
    <pc:docChg chg="addSld modSld">
      <pc:chgData name="Mitul Shah" userId="7c5814cd-d3c9-4359-8376-58faf53cd4df" providerId="ADAL" clId="{F87419FB-AA75-4CE3-93CE-5BE4D6C24A36}" dt="2022-02-09T06:59:34.663" v="3"/>
      <pc:docMkLst>
        <pc:docMk/>
      </pc:docMkLst>
      <pc:sldChg chg="add">
        <pc:chgData name="Mitul Shah" userId="7c5814cd-d3c9-4359-8376-58faf53cd4df" providerId="ADAL" clId="{F87419FB-AA75-4CE3-93CE-5BE4D6C24A36}" dt="2022-02-09T05:11:40.564" v="0"/>
        <pc:sldMkLst>
          <pc:docMk/>
          <pc:sldMk cId="2611851402" sldId="2076138488"/>
        </pc:sldMkLst>
      </pc:sldChg>
      <pc:sldChg chg="add modAnim">
        <pc:chgData name="Mitul Shah" userId="7c5814cd-d3c9-4359-8376-58faf53cd4df" providerId="ADAL" clId="{F87419FB-AA75-4CE3-93CE-5BE4D6C24A36}" dt="2022-02-09T06:59:34.663" v="3"/>
        <pc:sldMkLst>
          <pc:docMk/>
          <pc:sldMk cId="2447964554" sldId="2076138489"/>
        </pc:sldMkLst>
      </pc:sldChg>
    </pc:docChg>
  </pc:docChgLst>
  <pc:docChgLst>
    <pc:chgData name="Joel Waymack" userId="fef3c4ff-ce6f-4133-8f8d-db194b4c99df" providerId="ADAL" clId="{506B3F7F-EAE9-49BB-8425-D7948C132339}"/>
    <pc:docChg chg="custSel addSld delSld modSld sldOrd">
      <pc:chgData name="Joel Waymack" userId="fef3c4ff-ce6f-4133-8f8d-db194b4c99df" providerId="ADAL" clId="{506B3F7F-EAE9-49BB-8425-D7948C132339}" dt="2022-02-08T21:13:35.306" v="73" actId="20577"/>
      <pc:docMkLst>
        <pc:docMk/>
      </pc:docMkLst>
      <pc:sldChg chg="modSp mod">
        <pc:chgData name="Joel Waymack" userId="fef3c4ff-ce6f-4133-8f8d-db194b4c99df" providerId="ADAL" clId="{506B3F7F-EAE9-49BB-8425-D7948C132339}" dt="2022-02-08T21:13:35.306" v="73" actId="20577"/>
        <pc:sldMkLst>
          <pc:docMk/>
          <pc:sldMk cId="455033116" sldId="2076138410"/>
        </pc:sldMkLst>
        <pc:spChg chg="mod">
          <ac:chgData name="Joel Waymack" userId="fef3c4ff-ce6f-4133-8f8d-db194b4c99df" providerId="ADAL" clId="{506B3F7F-EAE9-49BB-8425-D7948C132339}" dt="2022-02-08T21:13:35.306" v="73" actId="20577"/>
          <ac:spMkLst>
            <pc:docMk/>
            <pc:sldMk cId="455033116" sldId="2076138410"/>
            <ac:spMk id="4" creationId="{223A4D9A-7A0D-AE45-A038-8578483BB625}"/>
          </ac:spMkLst>
        </pc:spChg>
      </pc:sldChg>
      <pc:sldChg chg="del">
        <pc:chgData name="Joel Waymack" userId="fef3c4ff-ce6f-4133-8f8d-db194b4c99df" providerId="ADAL" clId="{506B3F7F-EAE9-49BB-8425-D7948C132339}" dt="2022-02-08T21:10:02.456" v="2" actId="47"/>
        <pc:sldMkLst>
          <pc:docMk/>
          <pc:sldMk cId="1093613294" sldId="2076138467"/>
        </pc:sldMkLst>
      </pc:sldChg>
      <pc:sldChg chg="addSp delSp del ord">
        <pc:chgData name="Joel Waymack" userId="fef3c4ff-ce6f-4133-8f8d-db194b4c99df" providerId="ADAL" clId="{506B3F7F-EAE9-49BB-8425-D7948C132339}" dt="2022-02-08T21:13:25.052" v="55" actId="47"/>
        <pc:sldMkLst>
          <pc:docMk/>
          <pc:sldMk cId="563370524" sldId="2076138482"/>
        </pc:sldMkLst>
        <pc:spChg chg="add del">
          <ac:chgData name="Joel Waymack" userId="fef3c4ff-ce6f-4133-8f8d-db194b4c99df" providerId="ADAL" clId="{506B3F7F-EAE9-49BB-8425-D7948C132339}" dt="2022-02-08T21:11:28.576" v="4"/>
          <ac:spMkLst>
            <pc:docMk/>
            <pc:sldMk cId="563370524" sldId="2076138482"/>
            <ac:spMk id="2" creationId="{5E01F1EA-1D6B-4D0D-B41E-163AB7165E3F}"/>
          </ac:spMkLst>
        </pc:spChg>
      </pc:sldChg>
      <pc:sldChg chg="addSp delSp modSp add mod">
        <pc:chgData name="Joel Waymack" userId="fef3c4ff-ce6f-4133-8f8d-db194b4c99df" providerId="ADAL" clId="{506B3F7F-EAE9-49BB-8425-D7948C132339}" dt="2022-02-08T21:13:15.678" v="54" actId="1076"/>
        <pc:sldMkLst>
          <pc:docMk/>
          <pc:sldMk cId="3681867947" sldId="2076138487"/>
        </pc:sldMkLst>
        <pc:spChg chg="mod">
          <ac:chgData name="Joel Waymack" userId="fef3c4ff-ce6f-4133-8f8d-db194b4c99df" providerId="ADAL" clId="{506B3F7F-EAE9-49BB-8425-D7948C132339}" dt="2022-02-08T21:12:03.521" v="15" actId="20577"/>
          <ac:spMkLst>
            <pc:docMk/>
            <pc:sldMk cId="3681867947" sldId="2076138487"/>
            <ac:spMk id="3" creationId="{D2D5D6E4-6B8F-E04E-97F2-F97D7B33081A}"/>
          </ac:spMkLst>
        </pc:spChg>
        <pc:spChg chg="add del mod">
          <ac:chgData name="Joel Waymack" userId="fef3c4ff-ce6f-4133-8f8d-db194b4c99df" providerId="ADAL" clId="{506B3F7F-EAE9-49BB-8425-D7948C132339}" dt="2022-02-08T21:12:25.601" v="21" actId="478"/>
          <ac:spMkLst>
            <pc:docMk/>
            <pc:sldMk cId="3681867947" sldId="2076138487"/>
            <ac:spMk id="5" creationId="{3F8E852C-7A43-4FBB-95C6-D23995F0C6A3}"/>
          </ac:spMkLst>
        </pc:spChg>
        <pc:spChg chg="mod">
          <ac:chgData name="Joel Waymack" userId="fef3c4ff-ce6f-4133-8f8d-db194b4c99df" providerId="ADAL" clId="{506B3F7F-EAE9-49BB-8425-D7948C132339}" dt="2022-02-08T21:13:15.678" v="54" actId="1076"/>
          <ac:spMkLst>
            <pc:docMk/>
            <pc:sldMk cId="3681867947" sldId="2076138487"/>
            <ac:spMk id="21" creationId="{C715A1A4-CD97-472A-896A-2D78E409FCD4}"/>
          </ac:spMkLst>
        </pc:spChg>
        <pc:spChg chg="del">
          <ac:chgData name="Joel Waymack" userId="fef3c4ff-ce6f-4133-8f8d-db194b4c99df" providerId="ADAL" clId="{506B3F7F-EAE9-49BB-8425-D7948C132339}" dt="2022-02-08T21:13:02.405" v="53" actId="478"/>
          <ac:spMkLst>
            <pc:docMk/>
            <pc:sldMk cId="3681867947" sldId="2076138487"/>
            <ac:spMk id="24" creationId="{F87043AA-A8C0-4436-A68C-066671263920}"/>
          </ac:spMkLst>
        </pc:spChg>
        <pc:spChg chg="del">
          <ac:chgData name="Joel Waymack" userId="fef3c4ff-ce6f-4133-8f8d-db194b4c99df" providerId="ADAL" clId="{506B3F7F-EAE9-49BB-8425-D7948C132339}" dt="2022-02-08T21:13:02.405" v="53" actId="478"/>
          <ac:spMkLst>
            <pc:docMk/>
            <pc:sldMk cId="3681867947" sldId="2076138487"/>
            <ac:spMk id="28" creationId="{6E5B1544-D3B5-43EE-9BF7-A49B31FDBA1D}"/>
          </ac:spMkLst>
        </pc:spChg>
        <pc:picChg chg="del">
          <ac:chgData name="Joel Waymack" userId="fef3c4ff-ce6f-4133-8f8d-db194b4c99df" providerId="ADAL" clId="{506B3F7F-EAE9-49BB-8425-D7948C132339}" dt="2022-02-08T21:12:22.768" v="20" actId="478"/>
          <ac:picMkLst>
            <pc:docMk/>
            <pc:sldMk cId="3681867947" sldId="2076138487"/>
            <ac:picMk id="12" creationId="{9E44F424-2FF9-49E6-87F1-6C90064F09F6}"/>
          </ac:picMkLst>
        </pc:picChg>
        <pc:picChg chg="del">
          <ac:chgData name="Joel Waymack" userId="fef3c4ff-ce6f-4133-8f8d-db194b4c99df" providerId="ADAL" clId="{506B3F7F-EAE9-49BB-8425-D7948C132339}" dt="2022-02-08T21:13:02.405" v="53" actId="478"/>
          <ac:picMkLst>
            <pc:docMk/>
            <pc:sldMk cId="3681867947" sldId="2076138487"/>
            <ac:picMk id="13" creationId="{F9E0B09C-2D94-4B2E-AACB-1D8466E85F14}"/>
          </ac:picMkLst>
        </pc:picChg>
        <pc:picChg chg="mod">
          <ac:chgData name="Joel Waymack" userId="fef3c4ff-ce6f-4133-8f8d-db194b4c99df" providerId="ADAL" clId="{506B3F7F-EAE9-49BB-8425-D7948C132339}" dt="2022-02-08T21:13:15.678" v="54" actId="1076"/>
          <ac:picMkLst>
            <pc:docMk/>
            <pc:sldMk cId="3681867947" sldId="2076138487"/>
            <ac:picMk id="15" creationId="{19B443EF-13DC-4BE2-B14B-15A821F41124}"/>
          </ac:picMkLst>
        </pc:picChg>
        <pc:picChg chg="add mod ord">
          <ac:chgData name="Joel Waymack" userId="fef3c4ff-ce6f-4133-8f8d-db194b4c99df" providerId="ADAL" clId="{506B3F7F-EAE9-49BB-8425-D7948C132339}" dt="2022-02-08T21:12:21.017" v="19" actId="167"/>
          <ac:picMkLst>
            <pc:docMk/>
            <pc:sldMk cId="3681867947" sldId="2076138487"/>
            <ac:picMk id="17" creationId="{6EA4C0DA-B843-4817-85B0-93213F9BA42C}"/>
          </ac:picMkLst>
        </pc:picChg>
        <pc:picChg chg="del">
          <ac:chgData name="Joel Waymack" userId="fef3c4ff-ce6f-4133-8f8d-db194b4c99df" providerId="ADAL" clId="{506B3F7F-EAE9-49BB-8425-D7948C132339}" dt="2022-02-08T21:13:02.405" v="53" actId="478"/>
          <ac:picMkLst>
            <pc:docMk/>
            <pc:sldMk cId="3681867947" sldId="2076138487"/>
            <ac:picMk id="19" creationId="{924065D1-A89D-4719-BBED-1319B8F849F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6/7/2022 8:44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6/7/2022 8:44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container-apps/over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zure-arc/kubernetes/overview"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sz="900"/>
              <a:t>“Container-centric</a:t>
            </a:r>
            <a:r>
              <a:rPr lang="en-US" sz="900" baseline="0"/>
              <a:t> infrastructure” </a:t>
            </a:r>
            <a:endParaRPr lang="en-US" sz="900"/>
          </a:p>
          <a:p>
            <a:r>
              <a:rPr lang="en-US" sz="900"/>
              <a:t>Additionally: configuration</a:t>
            </a:r>
            <a:r>
              <a:rPr lang="en-US" sz="900" baseline="0"/>
              <a:t> management, debugging/introspection, identity and authorization</a:t>
            </a:r>
          </a:p>
          <a:p>
            <a:endParaRPr lang="en-US" sz="900" baseline="0"/>
          </a:p>
          <a:p>
            <a:r>
              <a:rPr lang="en-US" sz="900" baseline="0"/>
              <a:t>First of all.. You can run containers w/o any further infrastructure. Docker, Images and Go..</a:t>
            </a:r>
          </a:p>
          <a:p>
            <a:endParaRPr lang="en-US" sz="900" baseline="0"/>
          </a:p>
          <a:p>
            <a:r>
              <a:rPr lang="en-US" sz="900" baseline="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a:p>
          <a:p>
            <a:pPr>
              <a:spcAft>
                <a:spcPts val="294"/>
              </a:spcAft>
            </a:pPr>
            <a:r>
              <a:rPr lang="en-US" sz="1961">
                <a:latin typeface="+mn-lt"/>
                <a:cs typeface="Angsana New" panose="020B0502040204020203" pitchFamily="18" charset="-34"/>
              </a:rPr>
              <a:t>Load Balancing</a:t>
            </a:r>
          </a:p>
          <a:p>
            <a:pPr lvl="1">
              <a:spcAft>
                <a:spcPts val="294"/>
              </a:spcAft>
            </a:pPr>
            <a:r>
              <a:rPr lang="en-US" sz="1961">
                <a:cs typeface="Angsana New" panose="020B0502040204020203" pitchFamily="18" charset="-34"/>
              </a:rPr>
              <a:t>Distributing traffic across containers at scale</a:t>
            </a:r>
          </a:p>
          <a:p>
            <a:pPr>
              <a:spcAft>
                <a:spcPts val="294"/>
              </a:spcAft>
            </a:pPr>
            <a:r>
              <a:rPr lang="en-US" sz="1961">
                <a:latin typeface="+mn-lt"/>
                <a:cs typeface="Angsana New" panose="020B0502040204020203" pitchFamily="18" charset="-34"/>
              </a:rPr>
              <a:t>Naming and Discovery</a:t>
            </a:r>
          </a:p>
          <a:p>
            <a:pPr lvl="1">
              <a:spcAft>
                <a:spcPts val="294"/>
              </a:spcAft>
            </a:pPr>
            <a:r>
              <a:rPr lang="en-US" sz="1961">
                <a:cs typeface="Angsana New" panose="020B0502040204020203" pitchFamily="18" charset="-34"/>
              </a:rPr>
              <a:t>How do containers or groups find one another?</a:t>
            </a:r>
          </a:p>
          <a:p>
            <a:pPr>
              <a:spcAft>
                <a:spcPts val="294"/>
              </a:spcAft>
            </a:pPr>
            <a:r>
              <a:rPr lang="en-US" sz="1961">
                <a:latin typeface="+mn-lt"/>
                <a:cs typeface="Angsana New" panose="020B0502040204020203" pitchFamily="18" charset="-34"/>
              </a:rPr>
              <a:t>Logging and Monitoring</a:t>
            </a:r>
          </a:p>
          <a:p>
            <a:pPr lvl="1">
              <a:spcAft>
                <a:spcPts val="294"/>
              </a:spcAft>
            </a:pPr>
            <a:r>
              <a:rPr lang="en-US" sz="1961">
                <a:cs typeface="Angsana New" panose="020B0502040204020203" pitchFamily="18" charset="-34"/>
              </a:rPr>
              <a:t>Keeping track of what containers are doing</a:t>
            </a:r>
          </a:p>
          <a:p>
            <a:pPr>
              <a:spcAft>
                <a:spcPts val="294"/>
              </a:spcAft>
            </a:pPr>
            <a:r>
              <a:rPr lang="en-US" sz="1961">
                <a:latin typeface="+mn-lt"/>
                <a:cs typeface="Angsana New" panose="020B0502040204020203" pitchFamily="18" charset="-34"/>
              </a:rPr>
              <a:t>Debugging and Introspection</a:t>
            </a:r>
          </a:p>
          <a:p>
            <a:pPr lvl="1">
              <a:spcAft>
                <a:spcPts val="294"/>
              </a:spcAft>
            </a:pPr>
            <a:r>
              <a:rPr lang="en-US" sz="1961">
                <a:cs typeface="Angsana New" panose="020B0502040204020203" pitchFamily="18" charset="-34"/>
              </a:rPr>
              <a:t>Getting inside running containers</a:t>
            </a:r>
          </a:p>
          <a:p>
            <a:pPr>
              <a:spcAft>
                <a:spcPts val="294"/>
              </a:spcAft>
            </a:pPr>
            <a:r>
              <a:rPr lang="en-US" sz="1961">
                <a:latin typeface="+mn-lt"/>
                <a:cs typeface="Angsana New" panose="020B0502040204020203" pitchFamily="18" charset="-34"/>
              </a:rPr>
              <a:t>Networking</a:t>
            </a:r>
          </a:p>
          <a:p>
            <a:pPr lvl="1">
              <a:spcAft>
                <a:spcPts val="294"/>
              </a:spcAft>
            </a:pPr>
            <a:r>
              <a:rPr lang="en-US" sz="1961">
                <a:cs typeface="Angsana New" panose="020B0502040204020203" pitchFamily="18" charset="-34"/>
              </a:rPr>
              <a:t>Differentiating container networks from host networks at scale</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3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typical web environment &lt;CLICK&gt;</a:t>
            </a:r>
          </a:p>
          <a:p>
            <a:r>
              <a:rPr lang="en-US"/>
              <a:t>But we need to scale this &lt;CLICK&gt;  &lt;CLICK&gt;</a:t>
            </a:r>
          </a:p>
          <a:p>
            <a:r>
              <a:rPr lang="en-US"/>
              <a:t>Add a load balancer  &lt;CLICK&gt;</a:t>
            </a:r>
          </a:p>
          <a:p>
            <a:endParaRPr lang="en-US"/>
          </a:p>
          <a:p>
            <a:r>
              <a:rPr lang="en-US"/>
              <a:t>How would you configure an</a:t>
            </a:r>
            <a:r>
              <a:rPr lang="en-US" baseline="0"/>
              <a:t> environment like this?  Today you would need to configure a load balancer and add static </a:t>
            </a:r>
            <a:r>
              <a:rPr lang="en-US" baseline="0" err="1"/>
              <a:t>ip</a:t>
            </a:r>
            <a:r>
              <a:rPr lang="en-US" baseline="0"/>
              <a:t> addresses </a:t>
            </a:r>
            <a:r>
              <a:rPr lang="en-US" baseline="0" err="1"/>
              <a:t>ext</a:t>
            </a:r>
            <a:r>
              <a:rPr lang="en-US" baseline="0"/>
              <a:t>…..</a:t>
            </a:r>
          </a:p>
          <a:p>
            <a:r>
              <a:rPr lang="en-US" baseline="0"/>
              <a:t>This would not work in this environment where machines (containers) are constantly being moved around, added and deleted.</a:t>
            </a:r>
          </a:p>
          <a:p>
            <a:r>
              <a:rPr lang="en-US" baseline="0"/>
              <a:t>&lt;CLICK&gt;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6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a:t>Automates the deployment, management, scaling, networking, and availability of containers</a:t>
            </a:r>
          </a:p>
          <a:p>
            <a:pPr marL="171450" indent="-171450">
              <a:buFont typeface="Arial" panose="020B0604020202020204" pitchFamily="34" charset="0"/>
              <a:buChar char="•"/>
            </a:pPr>
            <a:r>
              <a:rPr lang="en-US" sz="1100"/>
              <a:t>Managers the lifecycle of containers in large environments</a:t>
            </a:r>
          </a:p>
          <a:p>
            <a:pPr marL="171450" indent="-171450">
              <a:buFont typeface="Arial" panose="020B0604020202020204" pitchFamily="34" charset="0"/>
              <a:buChar char="•"/>
            </a:pPr>
            <a:r>
              <a:rPr lang="en-US" sz="110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16074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6161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Azure Kubernetes Service is Kubernetes, optimized for Azure. The control plane is managed for you at no additional cost.  You pay for the VM Nodes at your enterprise discount.  </a:t>
            </a:r>
          </a:p>
          <a:p>
            <a:endParaRPr lang="en-US" baseline="0"/>
          </a:p>
          <a:p>
            <a:pPr algn="l"/>
            <a:r>
              <a:rPr lang="en-US" b="0" i="0">
                <a:solidFill>
                  <a:srgbClr val="4C4C51"/>
                </a:solidFill>
                <a:effectLst/>
                <a:latin typeface="Segoe UI" panose="020B0502040204020203" pitchFamily="34" charset="0"/>
              </a:rPr>
              <a:t>Azure Kubernetes Service (AKS) is a free container service that simplifies the deployment, management, and operations of Kubernetes as a fully managed Kubernetes container orchestrator service.</a:t>
            </a:r>
          </a:p>
          <a:p>
            <a:pPr algn="l"/>
            <a:r>
              <a:rPr lang="en-US" b="0" i="0">
                <a:solidFill>
                  <a:srgbClr val="4C4C51"/>
                </a:solidFill>
                <a:effectLst/>
                <a:latin typeface="Segoe UI" panose="020B0502040204020203" pitchFamily="34" charset="0"/>
              </a:rPr>
              <a:t>Paying for only the virtual machines, and associated storage and networking resources consumed makes AKS the most efficient and cost-effective container service on the market.</a:t>
            </a:r>
          </a:p>
          <a:p>
            <a:endParaRPr lang="en-US" baseline="0"/>
          </a:p>
          <a:p>
            <a:endParaRPr lang="en-US" baseline="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67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Availability Zones provide a higher level of availability to protect against a hardware failure or a planned maintenance event</a:t>
            </a:r>
          </a:p>
          <a:p>
            <a:endParaRPr lang="en-US"/>
          </a:p>
          <a:p>
            <a:r>
              <a:rPr lang="en-US"/>
              <a:t>Node </a:t>
            </a:r>
            <a:r>
              <a:rPr lang="en-US" err="1"/>
              <a:t>Autoscaler</a:t>
            </a:r>
            <a:r>
              <a:rPr lang="en-US"/>
              <a:t> - This ability to automatically scale up or down the number of nodes in your AKS cluster lets you run an efficient, cost-effective cluster.    https://docs.microsoft.com/en-us/azure/aks/cluster-autoscaler</a:t>
            </a:r>
          </a:p>
          <a:p>
            <a:endParaRPr lang="en-US"/>
          </a:p>
          <a:p>
            <a:r>
              <a:rPr lang="en-US"/>
              <a:t>Virtual Nodes - To rapidly scale application workloads in an AKS cluster, you can use virtual nodes. With virtual nodes, you have quick provisioning of pods, and only pay per second for their execution time. Can handle overflow while nodes are being added to cluster.</a:t>
            </a:r>
          </a:p>
          <a:p>
            <a:endParaRPr lang="en-US"/>
          </a:p>
          <a:p>
            <a:endParaRPr lang="en-US"/>
          </a:p>
          <a:p>
            <a:endParaRPr lang="en-US"/>
          </a:p>
          <a:p>
            <a:r>
              <a:rPr lang="it-IT"/>
              <a:t>Monitoring – a single analytics dashboard for all of Azure including Kubernetes.  Can be used along with Promethius </a:t>
            </a:r>
          </a:p>
          <a:p>
            <a:r>
              <a:rPr lang="it-IT"/>
              <a:t>https://docs.microsoft.com/en-us/azure/aks/monitor-aks</a:t>
            </a:r>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10625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29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69900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5033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2F2F2F"/>
                </a:solidFill>
                <a:latin typeface="+mn-lt"/>
                <a:hlinkClick r:id="rId3"/>
              </a:rPr>
              <a:t>https://docs.microsoft.com/en-us/azure/container-apps/overview</a:t>
            </a:r>
            <a:r>
              <a:rPr lang="en-US" sz="900">
                <a:solidFill>
                  <a:srgbClr val="2F2F2F"/>
                </a:solidFill>
              </a:rPr>
              <a:t> </a:t>
            </a:r>
            <a:endParaRPr lang="en-US" sz="900">
              <a:solidFill>
                <a:srgbClr val="2F2F2F"/>
              </a:solidFill>
              <a:latin typeface="+mn-lt"/>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600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2F2F2F"/>
                </a:solidFill>
                <a:latin typeface="+mn-lt"/>
                <a:hlinkClick r:id="rId3"/>
              </a:rPr>
              <a:t>https://docs.microsoft.com/en-us/azure/azure-arc/kubernetes/overview</a:t>
            </a:r>
            <a:r>
              <a:rPr lang="en-US" sz="900">
                <a:solidFill>
                  <a:srgbClr val="2F2F2F"/>
                </a:solidFill>
                <a:latin typeface="+mn-lt"/>
              </a:rPr>
              <a:t> </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70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6/7/2022 8:44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hlinkClick r:id="rId3"/>
              </a:rPr>
              <a:t>https://aka.ms/azuredevdaylabs</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2806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b="1">
                <a:solidFill>
                  <a:srgbClr val="2F2F2F"/>
                </a:solidFill>
                <a:latin typeface="+mj-lt"/>
                <a:cs typeface="+mn-cs"/>
              </a:rPr>
              <a:t>Portable unit of deployment - </a:t>
            </a:r>
            <a:r>
              <a:rPr lang="en-US" sz="2800"/>
              <a:t>Containers are a solution to the </a:t>
            </a:r>
            <a:r>
              <a:rPr lang="en-US" sz="2800" b="1"/>
              <a:t>problem of how to get software to run reliably when moved from one computing </a:t>
            </a:r>
            <a:r>
              <a:rPr lang="en-US" sz="2800"/>
              <a:t>environment to another. This could be from a developer's laptop to a test environment, from a staging environment into production and perhaps from a physical machine in a data center to a virtual machine in a private or public </a:t>
            </a:r>
          </a:p>
          <a:p>
            <a:pPr defTabSz="914367">
              <a:spcBef>
                <a:spcPct val="20000"/>
              </a:spcBef>
              <a:buSzPct val="90000"/>
              <a:defRPr/>
            </a:pPr>
            <a:endParaRPr lang="en-US" sz="2800" b="1">
              <a:solidFill>
                <a:srgbClr val="2F2F2F"/>
              </a:solidFill>
              <a:latin typeface="+mj-lt"/>
              <a:cs typeface="+mn-cs"/>
            </a:endParaRPr>
          </a:p>
          <a:p>
            <a:pPr marL="0" marR="0" lvl="0" indent="0" algn="l" defTabSz="914367" rtl="0" eaLnBrk="1" fontAlgn="auto" latinLnBrk="0" hangingPunct="1">
              <a:lnSpc>
                <a:spcPct val="90000"/>
              </a:lnSpc>
              <a:spcBef>
                <a:spcPct val="20000"/>
              </a:spcBef>
              <a:spcAft>
                <a:spcPts val="333"/>
              </a:spcAft>
              <a:buClrTx/>
              <a:buSzPct val="90000"/>
              <a:buFontTx/>
              <a:buNone/>
              <a:tabLst/>
              <a:defRPr/>
            </a:pPr>
            <a:r>
              <a:rPr lang="en-US" sz="2800" b="1">
                <a:solidFill>
                  <a:srgbClr val="2F2F2F"/>
                </a:solidFill>
                <a:latin typeface="+mj-lt"/>
                <a:cs typeface="+mn-cs"/>
              </a:rPr>
              <a:t>Application code and dependencies compartmentalized - </a:t>
            </a:r>
            <a:r>
              <a:rPr lang="en-US" sz="2800" b="1"/>
              <a:t>Simply put, a container consists of an entire runtime environment</a:t>
            </a:r>
            <a:r>
              <a:rPr lang="en-US" sz="2800"/>
              <a: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a:p>
            <a:pPr defTabSz="914367">
              <a:spcBef>
                <a:spcPct val="20000"/>
              </a:spcBef>
              <a:buSzPct val="90000"/>
              <a:defRPr/>
            </a:pPr>
            <a:endParaRPr lang="en-US" sz="2800" b="1">
              <a:solidFill>
                <a:srgbClr val="2F2F2F"/>
              </a:solidFill>
              <a:latin typeface="+mj-lt"/>
              <a:cs typeface="+mn-cs"/>
            </a:endParaRPr>
          </a:p>
          <a:p>
            <a:pPr marL="0" indent="0">
              <a:buNone/>
            </a:pPr>
            <a:r>
              <a:rPr lang="en-US" sz="2800" b="1">
                <a:solidFill>
                  <a:srgbClr val="2F2F2F"/>
                </a:solidFill>
                <a:latin typeface="+mj-lt"/>
                <a:cs typeface="+mn-cs"/>
              </a:rPr>
              <a:t>Virtualization without the need of a VM overhead - </a:t>
            </a:r>
            <a:r>
              <a:rPr lang="en-US" sz="2800" b="0"/>
              <a:t>With virtualization technology, the package that can be passed around is a virtual machine and it includes an entire operating system as well as the application. A physical server running three virtual machines would have a hypervisor and three separate operating systems running on top of it.</a:t>
            </a:r>
          </a:p>
          <a:p>
            <a:pPr marL="0" indent="0">
              <a:buNone/>
            </a:pPr>
            <a:r>
              <a:rPr lang="en-US" sz="2800" b="0"/>
              <a:t>By contrast a server running three containerized applications as with Docker runs a single operating system, and each container shares the operating system kernel with the other containers. </a:t>
            </a:r>
          </a:p>
          <a:p>
            <a:pPr marL="0" indent="0">
              <a:buNone/>
            </a:pPr>
            <a:endParaRPr lang="en-US" sz="2800" b="1"/>
          </a:p>
          <a:p>
            <a:pPr marL="0" indent="0">
              <a:buNone/>
            </a:pPr>
            <a:r>
              <a:rPr lang="en-US" sz="2800"/>
              <a:t>Shared parts of the operating system are read only, while each container has its own mount (i.e., a way to access the container) for writing. Persistent Storage through Volume</a:t>
            </a:r>
            <a:r>
              <a:rPr lang="en-US" sz="2800" baseline="0"/>
              <a:t> Mapping</a:t>
            </a:r>
          </a:p>
          <a:p>
            <a:pPr marL="0" indent="0">
              <a:buNone/>
            </a:pPr>
            <a:endParaRPr lang="en-US" sz="2800" baseline="0"/>
          </a:p>
          <a:p>
            <a:r>
              <a:rPr lang="en-US" sz="2800"/>
              <a:t>A container may be only tens of megabytes in size, whereas a virtual machine with its own entire operating system may be several gigabytes in size.</a:t>
            </a:r>
          </a:p>
          <a:p>
            <a:r>
              <a:rPr lang="en-US" sz="2800"/>
              <a:t>Because of this, a single server can host far more containers than virtual machines. Virtual machines may take several minutes to boot up their operating systems and begin running the applications they host, containerized applications can be started almost instantly.</a:t>
            </a:r>
          </a:p>
          <a:p>
            <a:pPr defTabSz="914225">
              <a:defRPr/>
            </a:pPr>
            <a:endParaRPr lang="en-US" sz="2800" b="1">
              <a:solidFill>
                <a:srgbClr val="2F2F2F"/>
              </a:solidFill>
              <a:latin typeface="+mj-lt"/>
              <a:cs typeface="+mn-cs"/>
            </a:endParaRPr>
          </a:p>
          <a:p>
            <a:pPr defTabSz="896386">
              <a:spcBef>
                <a:spcPts val="490"/>
              </a:spcBef>
              <a:defRPr/>
            </a:pPr>
            <a:r>
              <a:rPr lang="en-US" sz="2800" b="1">
                <a:solidFill>
                  <a:srgbClr val="2F2F2F"/>
                </a:solidFill>
                <a:latin typeface="+mj-lt"/>
                <a:cs typeface="+mn-cs"/>
              </a:rPr>
              <a:t>Best practice to organize one service/container</a:t>
            </a:r>
          </a:p>
          <a:p>
            <a:pPr marL="0" indent="0">
              <a:buNone/>
            </a:pPr>
            <a:endParaRPr lang="en-US" sz="2800"/>
          </a:p>
          <a:p>
            <a:pPr marL="0" indent="0">
              <a:buNone/>
            </a:pPr>
            <a:endParaRPr lang="en-US" sz="2800"/>
          </a:p>
          <a:p>
            <a:pPr marL="0" indent="0">
              <a:buNone/>
            </a:pPr>
            <a:r>
              <a:rPr lang="en-US" sz="2800"/>
              <a:t>Different versions of software on different</a:t>
            </a:r>
            <a:r>
              <a:rPr lang="en-US" sz="2800" baseline="0"/>
              <a:t> environments</a:t>
            </a:r>
          </a:p>
          <a:p>
            <a:pPr marL="0" indent="0">
              <a:buNone/>
            </a:pPr>
            <a:r>
              <a:rPr lang="en-US" sz="2800" baseline="0"/>
              <a:t>Scale out an environment easily</a:t>
            </a:r>
            <a:endParaRPr lang="en-US" sz="2800"/>
          </a:p>
          <a:p>
            <a:pPr marL="0" indent="0">
              <a:buNone/>
            </a:pPr>
            <a:r>
              <a:rPr lang="en-US" sz="2800"/>
              <a:t>SCALE AS A MONOLITH – today</a:t>
            </a:r>
            <a:r>
              <a:rPr lang="en-US" sz="2800" baseline="0"/>
              <a:t> we scale as monolith’s.</a:t>
            </a:r>
            <a:endParaRPr lang="en-US" sz="2800"/>
          </a:p>
          <a:p>
            <a:pPr marL="0" indent="0">
              <a:buNone/>
            </a:pPr>
            <a:r>
              <a:rPr lang="en-US" sz="2800"/>
              <a:t>DEPLOY</a:t>
            </a:r>
            <a:r>
              <a:rPr lang="en-US" sz="2800" baseline="0"/>
              <a:t> WITH ALL THOSE DEPENDENCIES WHICH MAY VARY </a:t>
            </a:r>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r>
              <a:rPr lang="en-US" sz="2800"/>
              <a:t>Slide Source</a:t>
            </a:r>
          </a:p>
          <a:p>
            <a:pPr marL="0" indent="0">
              <a:buNone/>
            </a:pPr>
            <a:r>
              <a:rPr lang="en-US" sz="2800"/>
              <a:t>https://azure.microsoft.com/en-us/documentation/articles/service-fabric-overview-microservices/</a:t>
            </a:r>
          </a:p>
          <a:p>
            <a:pPr marL="0" indent="0">
              <a:buNone/>
            </a:pPr>
            <a:endParaRPr lang="en-US" sz="2800"/>
          </a:p>
          <a:p>
            <a:pPr marL="0" indent="0">
              <a:buNone/>
            </a:pPr>
            <a:r>
              <a:rPr lang="en-US" sz="2800"/>
              <a:t>Notes</a:t>
            </a:r>
          </a:p>
          <a:p>
            <a:r>
              <a:rPr lang="en-US" sz="2800"/>
              <a:t>(1) A monolith app contains domain specific functionality and is normally divided by functional layers such as web, business and data.</a:t>
            </a:r>
          </a:p>
          <a:p>
            <a:r>
              <a:rPr lang="en-US" sz="2800"/>
              <a:t>(2) You scale monolithic apps by cloning it on multiple servers/VMs/containers.</a:t>
            </a:r>
          </a:p>
          <a:p>
            <a:r>
              <a:rPr lang="en-US" sz="2800"/>
              <a:t>(3) A microservice application separates functionality into separate smaller services.</a:t>
            </a:r>
          </a:p>
          <a:p>
            <a:r>
              <a:rPr lang="en-US" sz="2800"/>
              <a:t>(4) This approach scales out by deploying each service independently, creating instances of these services across servers/VMs/containers.</a:t>
            </a:r>
          </a:p>
          <a:p>
            <a:r>
              <a:rPr lang="en-US" sz="2800"/>
              <a:t>Designing with a microservice approach is not a panacea for all projects, however it does align closer with the business objectives described earlier. Also starting with a monolithic approach may be acceptable if you know that later you have the opportunity to rework the code into a microservice design if necessary. More common is that you have a monolith app today and you can slowly break this apart in stages starting with the functional areas that need to be more scalable or agile.</a:t>
            </a:r>
          </a:p>
          <a:p>
            <a:pPr marL="0" indent="0">
              <a:buNone/>
            </a:pPr>
            <a:endParaRPr lang="en-US" sz="2800"/>
          </a:p>
          <a:p>
            <a:pPr marL="0" indent="0">
              <a:buNone/>
            </a:pPr>
            <a:r>
              <a:rPr lang="en-US" sz="2800"/>
              <a:t>PUSH THE CONTAINER TO REMOTE MACHINE</a:t>
            </a:r>
          </a:p>
          <a:p>
            <a:endParaRPr lang="en-US" sz="28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8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a:buFont typeface="Wingdings" panose="05000000000000000000" pitchFamily="2" charset="2"/>
              <a:buChar char="Ø"/>
              <a:defRPr/>
            </a:pPr>
            <a:endParaRPr lang="en-US" sz="2745" b="1">
              <a:solidFill>
                <a:srgbClr val="002060"/>
              </a:solidFill>
            </a:endParaRPr>
          </a:p>
          <a:p>
            <a:pPr>
              <a:buFont typeface="Wingdings" panose="05000000000000000000" pitchFamily="2" charset="2"/>
              <a:buChar char="Ø"/>
              <a:defRPr/>
            </a:pPr>
            <a:r>
              <a:rPr lang="en-US" sz="2745" b="1">
                <a:solidFill>
                  <a:srgbClr val="002060"/>
                </a:solidFill>
              </a:rPr>
              <a:t>Guarantees consistency across DEV, TEST and PROD</a:t>
            </a:r>
          </a:p>
          <a:p>
            <a:pPr lvl="1"/>
            <a:r>
              <a:rPr lang="en-US" sz="2353" kern="0">
                <a:gradFill>
                  <a:gsLst>
                    <a:gs pos="1250">
                      <a:srgbClr val="505050"/>
                    </a:gs>
                    <a:gs pos="100000">
                      <a:srgbClr val="505050"/>
                    </a:gs>
                  </a:gsLst>
                  <a:lin ang="5400000" scaled="0"/>
                </a:gradFill>
              </a:rPr>
              <a:t>Provides portability – works across all environments</a:t>
            </a:r>
          </a:p>
          <a:p>
            <a:pPr>
              <a:buFont typeface="Wingdings" panose="05000000000000000000" pitchFamily="2" charset="2"/>
              <a:buChar char="Ø"/>
              <a:defRPr/>
            </a:pPr>
            <a:endParaRPr lang="en-US" sz="2745" b="1">
              <a:solidFill>
                <a:srgbClr val="002060"/>
              </a:solidFill>
            </a:endParaRPr>
          </a:p>
          <a:p>
            <a:pPr>
              <a:buFont typeface="Wingdings" panose="05000000000000000000" pitchFamily="2" charset="2"/>
              <a:buChar char="Ø"/>
              <a:defRPr/>
            </a:pPr>
            <a:r>
              <a:rPr lang="en-US" sz="2745" b="1">
                <a:solidFill>
                  <a:srgbClr val="002060"/>
                </a:solidFill>
              </a:rPr>
              <a:t>Increases Productivity</a:t>
            </a:r>
          </a:p>
          <a:p>
            <a:pPr lvl="1"/>
            <a:r>
              <a:rPr lang="en-US" sz="2353"/>
              <a:t>Dramatic reduction in Sprint 0 timelines</a:t>
            </a:r>
          </a:p>
          <a:p>
            <a:pPr lvl="1"/>
            <a:endParaRPr lang="en-US" sz="2353">
              <a:latin typeface="+mj-lt"/>
              <a:cs typeface="Segoe UI Light"/>
            </a:endParaRPr>
          </a:p>
          <a:p>
            <a:pPr>
              <a:buFont typeface="Wingdings" panose="05000000000000000000" pitchFamily="2" charset="2"/>
              <a:buChar char="Ø"/>
              <a:defRPr/>
            </a:pPr>
            <a:r>
              <a:rPr lang="en-US" sz="2745" b="1">
                <a:solidFill>
                  <a:srgbClr val="002060"/>
                </a:solidFill>
              </a:rPr>
              <a:t>Isolation &amp; Performance </a:t>
            </a:r>
          </a:p>
          <a:p>
            <a:pPr lvl="1"/>
            <a:r>
              <a:rPr lang="en-US" sz="2353"/>
              <a:t>Container instances are isolated between services and OS</a:t>
            </a:r>
            <a:endParaRPr lang="en-US" sz="2353">
              <a:cs typeface="Segoe UI Light"/>
            </a:endParaRPr>
          </a:p>
          <a:p>
            <a:pPr>
              <a:buFont typeface="Wingdings" panose="05000000000000000000" pitchFamily="2" charset="2"/>
              <a:buChar char="Ø"/>
              <a:defRPr/>
            </a:pPr>
            <a:endParaRPr lang="en-US" sz="2353" b="1">
              <a:solidFill>
                <a:srgbClr val="002060"/>
              </a:solidFill>
              <a:cs typeface="Segoe UI Light"/>
            </a:endParaRPr>
          </a:p>
          <a:p>
            <a:pPr>
              <a:buFont typeface="Wingdings" panose="05000000000000000000" pitchFamily="2" charset="2"/>
              <a:buChar char="Ø"/>
              <a:defRPr/>
            </a:pPr>
            <a:r>
              <a:rPr lang="en-US" sz="2745" b="1">
                <a:solidFill>
                  <a:srgbClr val="002060"/>
                </a:solidFill>
              </a:rPr>
              <a:t>Smaller footprint than VMs</a:t>
            </a:r>
          </a:p>
          <a:p>
            <a:pPr lvl="1"/>
            <a:r>
              <a:rPr lang="en-US" sz="2353"/>
              <a:t>Optimize density and consolidation</a:t>
            </a:r>
            <a:endParaRPr lang="en-US" sz="2353" kern="0">
              <a:gradFill>
                <a:gsLst>
                  <a:gs pos="1250">
                    <a:srgbClr val="505050"/>
                  </a:gs>
                  <a:gs pos="100000">
                    <a:srgbClr val="505050"/>
                  </a:gs>
                </a:gsLst>
                <a:lin ang="5400000" scaled="0"/>
              </a:gradFill>
            </a:endParaRPr>
          </a:p>
          <a:p>
            <a:r>
              <a:rPr lang="en-US" err="1"/>
              <a:t>ility</a:t>
            </a:r>
            <a:r>
              <a:rPr lang="en-US"/>
              <a:t> to design for very fast, very efficient scaling</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62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On left</a:t>
            </a:r>
            <a:r>
              <a:rPr lang="en-US" b="1" baseline="0"/>
              <a:t> - T</a:t>
            </a:r>
            <a:r>
              <a:rPr lang="en-US" b="1"/>
              <a:t>raditional</a:t>
            </a:r>
            <a:r>
              <a:rPr lang="en-US" b="1" baseline="0"/>
              <a:t> 3 tier or N tier architecture with horizontal layering.</a:t>
            </a:r>
          </a:p>
          <a:p>
            <a:r>
              <a:rPr lang="en-US" baseline="0"/>
              <a:t>Most of the great (micro services architecture) MSA examples migrated from this monolithic, horizontal design: Netflix, LinkedIn, Uber etc.</a:t>
            </a:r>
          </a:p>
          <a:p>
            <a:r>
              <a:rPr lang="en-US"/>
              <a:t>MSA is a Vertical (functional) slice of monolith.</a:t>
            </a:r>
            <a:r>
              <a:rPr lang="en-US" baseline="0"/>
              <a:t> Each and every function becomes separate MS</a:t>
            </a:r>
            <a:endParaRPr lang="en-US"/>
          </a:p>
          <a:p>
            <a:endParaRPr lang="en-US" b="1">
              <a:solidFill>
                <a:srgbClr val="FF0000"/>
              </a:solidFill>
            </a:endParaRPr>
          </a:p>
          <a:p>
            <a:r>
              <a:rPr lang="en-US" b="1">
                <a:solidFill>
                  <a:srgbClr val="FF0000"/>
                </a:solidFill>
              </a:rPr>
              <a:t>One service represents</a:t>
            </a:r>
            <a:r>
              <a:rPr lang="en-US" b="1" baseline="0">
                <a:solidFill>
                  <a:srgbClr val="FF0000"/>
                </a:solidFill>
              </a:rPr>
              <a:t> one responsibility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Instead of having a single DB for entire app, e</a:t>
            </a:r>
            <a:r>
              <a:rPr lang="en-US"/>
              <a:t>ach service has its own data store and can range </a:t>
            </a:r>
            <a:r>
              <a:rPr lang="en-US" baseline="0"/>
              <a:t>from RDB, NoSQL or other</a:t>
            </a:r>
            <a:endParaRPr lang="en-US"/>
          </a:p>
          <a:p>
            <a:r>
              <a:rPr lang="en-US" baseline="0"/>
              <a:t>(This is called “</a:t>
            </a:r>
            <a:r>
              <a:rPr lang="en-US" b="1"/>
              <a:t>Polyglot persistence</a:t>
            </a:r>
            <a:r>
              <a:rPr lang="en-US"/>
              <a:t>” – best storage for each specific service)</a:t>
            </a:r>
          </a:p>
          <a:p>
            <a:r>
              <a:rPr lang="en-US"/>
              <a:t>As</a:t>
            </a:r>
            <a:r>
              <a:rPr lang="en-US" baseline="0"/>
              <a:t> </a:t>
            </a:r>
            <a:r>
              <a:rPr lang="en-US"/>
              <a:t>part of refactoring, each </a:t>
            </a:r>
            <a:r>
              <a:rPr lang="en-US" baseline="0"/>
              <a:t>MS exposed as API – UI layer now becomes</a:t>
            </a:r>
            <a:r>
              <a:rPr lang="en-US"/>
              <a:t> SPA or</a:t>
            </a:r>
            <a:r>
              <a:rPr lang="en-US" baseline="0"/>
              <a:t> mobile that consume that API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7F0260-00EA-5546-8E73-DDB0DE8C9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689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6/7/2022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093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need to move to MSA? </a:t>
            </a:r>
          </a:p>
          <a:p>
            <a:r>
              <a:rPr lang="en-US" b="1"/>
              <a:t>#1 reason: Unified single code base with a single</a:t>
            </a:r>
            <a:r>
              <a:rPr lang="en-US" b="1" baseline="0"/>
              <a:t> release pipeline</a:t>
            </a:r>
            <a:r>
              <a:rPr lang="en-US" baseline="0"/>
              <a:t>.</a:t>
            </a:r>
            <a:endParaRPr lang="en-US"/>
          </a:p>
          <a:p>
            <a:r>
              <a:rPr lang="en-US"/>
              <a:t>A bug found in one team can block other teams and the</a:t>
            </a:r>
            <a:r>
              <a:rPr lang="en-US" baseline="0"/>
              <a:t> entire release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If feature A breaks, the other teams who depend on feature A are blocked as is the 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The more development teams, the less manageable it becomes</a:t>
            </a:r>
          </a:p>
          <a:p>
            <a:endParaRPr lang="en-US" baseline="0"/>
          </a:p>
          <a:p>
            <a:endParaRPr lang="en-US"/>
          </a:p>
        </p:txBody>
      </p:sp>
      <p:sp>
        <p:nvSpPr>
          <p:cNvPr id="4" name="Slide Number Placeholder 3"/>
          <p:cNvSpPr>
            <a:spLocks noGrp="1"/>
          </p:cNvSpPr>
          <p:nvPr>
            <p:ph type="sldNum" sz="quarter" idx="10"/>
          </p:nvPr>
        </p:nvSpPr>
        <p:spPr/>
        <p:txBody>
          <a:bodyPr/>
          <a:lstStyle/>
          <a:p>
            <a:fld id="{BA7F0260-00EA-5546-8E73-DDB0DE8C95E0}" type="slidenum">
              <a:rPr lang="en-US" smtClean="0"/>
              <a:t>9</a:t>
            </a:fld>
            <a:endParaRPr lang="en-US"/>
          </a:p>
        </p:txBody>
      </p:sp>
    </p:spTree>
    <p:extLst>
      <p:ext uri="{BB962C8B-B14F-4D97-AF65-F5344CB8AC3E}">
        <p14:creationId xmlns:p14="http://schemas.microsoft.com/office/powerpoint/2010/main" val="168920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With MSA, each team owns its service and deploys it separately </a:t>
            </a:r>
            <a:r>
              <a:rPr lang="en-US" baseline="0"/>
              <a:t>into separate production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As each service exposes API endpoints, it is isolated from the others.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even if one of the services has a problem, it doesn’t directly affect other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Question here might be, “How much change each release should include?“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Netflix allows to deploy only one significant change at a time</a:t>
            </a:r>
            <a:r>
              <a:rPr lang="en-US" baseline="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BA7F0260-00EA-5546-8E73-DDB0DE8C95E0}" type="slidenum">
              <a:rPr lang="en-US" smtClean="0"/>
              <a:t>10</a:t>
            </a:fld>
            <a:endParaRPr lang="en-US"/>
          </a:p>
        </p:txBody>
      </p:sp>
    </p:spTree>
    <p:extLst>
      <p:ext uri="{BB962C8B-B14F-4D97-AF65-F5344CB8AC3E}">
        <p14:creationId xmlns:p14="http://schemas.microsoft.com/office/powerpoint/2010/main" val="3471483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2540616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7637570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1813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20108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0369985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33330822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45644630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6728855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13828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392786447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1847769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09995935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0713354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6892462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210528682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6055532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3170967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61181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5977799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49793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62345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9506675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5509803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29363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2719059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3481083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6/7/2022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6287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216991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20943272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334044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0516993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30387292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16054245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4434620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0766485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968245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6/7/2022</a:t>
            </a:fld>
            <a:endParaRPr lang="en-US"/>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3989876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6/7/2022</a:t>
            </a:fld>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5495345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532122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6/7/2022</a:t>
            </a:fld>
            <a:endParaRPr lang="en-US"/>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029186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6/7/2022</a:t>
            </a:fld>
            <a:endParaRPr lang="en-US"/>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3731194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6/7/2022</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5857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6/7/2022</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21569419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6/7/2022</a:t>
            </a:fld>
            <a:endParaRPr lang="en-US"/>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2214427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4460534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668549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6/7/2022</a:t>
            </a:fld>
            <a:endParaRPr lang="en-US"/>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1851619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6/7/2022</a:t>
            </a:fld>
            <a:endParaRPr lang="en-US"/>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5970043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4436122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23556405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355611299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5075030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83498585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081175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7696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2573828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246272988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99521295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63048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lvl2pPr marL="685800" indent="-2286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72E74-2ACD-5142-BEC6-04150CC8131E}"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65159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740324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565822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4" y="3390900"/>
            <a:ext cx="2225620" cy="76200"/>
          </a:xfrm>
          <a:prstGeom prst="rect">
            <a:avLst/>
          </a:prstGeom>
        </p:spPr>
      </p:pic>
      <p:sp>
        <p:nvSpPr>
          <p:cNvPr id="16" name="TextBox 15"/>
          <p:cNvSpPr txBox="1"/>
          <p:nvPr userDrawn="1"/>
        </p:nvSpPr>
        <p:spPr>
          <a:xfrm>
            <a:off x="5787661"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1"/>
            <a:ext cx="2901696" cy="75828"/>
          </a:xfrm>
          <a:prstGeom prst="rect">
            <a:avLst/>
          </a:prstGeom>
        </p:spPr>
      </p:pic>
      <p:sp>
        <p:nvSpPr>
          <p:cNvPr id="13" name="TextBox 12"/>
          <p:cNvSpPr txBox="1"/>
          <p:nvPr userDrawn="1"/>
        </p:nvSpPr>
        <p:spPr>
          <a:xfrm>
            <a:off x="9178247" y="133321"/>
            <a:ext cx="2606805" cy="230832"/>
          </a:xfrm>
          <a:prstGeom prst="rect">
            <a:avLst/>
          </a:prstGeom>
          <a:noFill/>
        </p:spPr>
        <p:txBody>
          <a:bodyPr wrap="square" rtlCol="0">
            <a:spAutoFit/>
          </a:bodyPr>
          <a:lstStyle/>
          <a:p>
            <a:pPr algn="r"/>
            <a:r>
              <a:rPr lang="en-US" sz="900">
                <a:solidFill>
                  <a:schemeClr val="tx1"/>
                </a:solidFill>
                <a:latin typeface="Segoe UI" pitchFamily="34" charset="0"/>
                <a:ea typeface="Segoe UI" pitchFamily="34" charset="0"/>
                <a:cs typeface="Segoe UI" pitchFamily="34" charset="0"/>
              </a:rPr>
              <a:t>Microsoft Customer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6" y="6506788"/>
            <a:ext cx="1828796" cy="228133"/>
          </a:xfrm>
          <a:prstGeom prst="rect">
            <a:avLst/>
          </a:prstGeom>
        </p:spPr>
      </p:pic>
      <p:sp>
        <p:nvSpPr>
          <p:cNvPr id="15" name="Text Placeholder 2"/>
          <p:cNvSpPr>
            <a:spLocks noGrp="1"/>
          </p:cNvSpPr>
          <p:nvPr>
            <p:ph type="body" idx="16"/>
          </p:nvPr>
        </p:nvSpPr>
        <p:spPr>
          <a:xfrm>
            <a:off x="519569" y="869574"/>
            <a:ext cx="11132863" cy="276999"/>
          </a:xfrm>
        </p:spPr>
        <p:txBody>
          <a:bodyPr anchor="b"/>
          <a:lstStyle>
            <a:lvl1pPr marL="0" indent="0">
              <a:buNone/>
              <a:tabLst>
                <a:tab pos="628635" algn="l"/>
              </a:tabLst>
              <a:defRPr sz="1800" b="0">
                <a:solidFill>
                  <a:srgbClr val="949699"/>
                </a:solidFill>
                <a:latin typeface="Segoe UI Light" pitchFamily="34" charset="0"/>
                <a:ea typeface="Verdana" pitchFamily="34" charset="0"/>
                <a:cs typeface="Verdana"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a:t>Click to edit Master title style </a:t>
            </a:r>
          </a:p>
        </p:txBody>
      </p:sp>
    </p:spTree>
    <p:extLst>
      <p:ext uri="{BB962C8B-B14F-4D97-AF65-F5344CB8AC3E}">
        <p14:creationId xmlns:p14="http://schemas.microsoft.com/office/powerpoint/2010/main" val="2706169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844155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392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61854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5053456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05663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34789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9359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73084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985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1505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87951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70498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704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460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919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1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05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07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3855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294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4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54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2381162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464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6604316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90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78367" y="1013295"/>
            <a:ext cx="11160507" cy="393287"/>
          </a:xfrm>
          <a:prstGeom prst="rect">
            <a:avLst/>
          </a:prstGeom>
        </p:spPr>
        <p:txBody>
          <a:bodyPr>
            <a:noAutofit/>
          </a:bodyPr>
          <a:lstStyle>
            <a:lvl1pPr marL="0" indent="0">
              <a:lnSpc>
                <a:spcPct val="100000"/>
              </a:lnSpc>
              <a:buNone/>
              <a:defRPr lang="en-US" sz="2700" kern="1200" dirty="0" smtClean="0">
                <a:solidFill>
                  <a:srgbClr val="7B7B79"/>
                </a:solidFill>
                <a:latin typeface="Futura Bk" pitchFamily="34" charset="0"/>
                <a:ea typeface="+mn-ea"/>
                <a:cs typeface="+mn-cs"/>
              </a:defRPr>
            </a:lvl1pPr>
            <a:lvl2pPr>
              <a:defRPr lang="en-US" sz="2700" kern="1200" dirty="0" smtClean="0">
                <a:solidFill>
                  <a:srgbClr val="FFFFFF"/>
                </a:solidFill>
                <a:latin typeface="Futura Bk" pitchFamily="34" charset="0"/>
                <a:ea typeface="+mn-ea"/>
                <a:cs typeface="+mn-cs"/>
              </a:defRPr>
            </a:lvl2pPr>
            <a:lvl3pPr>
              <a:defRPr lang="en-US" sz="2700" kern="1200" dirty="0" smtClean="0">
                <a:solidFill>
                  <a:srgbClr val="FFFFFF"/>
                </a:solidFill>
                <a:latin typeface="Futura Bk" pitchFamily="34" charset="0"/>
                <a:ea typeface="+mn-ea"/>
                <a:cs typeface="+mn-cs"/>
              </a:defRPr>
            </a:lvl3pPr>
            <a:lvl4pPr>
              <a:defRPr lang="en-US" sz="2700" kern="1200" dirty="0" smtClean="0">
                <a:solidFill>
                  <a:srgbClr val="FFFFFF"/>
                </a:solidFill>
                <a:latin typeface="Futura Bk" pitchFamily="34" charset="0"/>
                <a:ea typeface="+mn-ea"/>
                <a:cs typeface="+mn-cs"/>
              </a:defRPr>
            </a:lvl4pPr>
            <a:lvl5pPr>
              <a:defRPr lang="en-US" sz="2700"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52968" y="406281"/>
            <a:ext cx="11167534" cy="626453"/>
          </a:xfrm>
          <a:prstGeom prst="rect">
            <a:avLst/>
          </a:prstGeom>
        </p:spPr>
        <p:txBody>
          <a:bodyPr anchor="t" anchorCtr="0">
            <a:noAutofit/>
          </a:bodyPr>
          <a:lstStyle>
            <a:lvl1pPr marL="0" marR="0" indent="0" algn="l" defTabSz="1218601" rtl="0" eaLnBrk="1" fontAlgn="auto" latinLnBrk="0" hangingPunct="1">
              <a:lnSpc>
                <a:spcPts val="4399"/>
              </a:lnSpc>
              <a:spcBef>
                <a:spcPct val="0"/>
              </a:spcBef>
              <a:spcAft>
                <a:spcPts val="0"/>
              </a:spcAft>
              <a:buClrTx/>
              <a:buSzTx/>
              <a:buFontTx/>
              <a:buNone/>
              <a:tabLst/>
              <a:defRPr sz="3700"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6/7/2022</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1591337435"/>
      </p:ext>
    </p:extLst>
  </p:cSld>
  <p:clrMapOvr>
    <a:masterClrMapping/>
  </p:clrMapOvr>
  <p:transition>
    <p:fade thruBlk="1"/>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3581305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0958012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lvl2pPr marL="685800" indent="-2286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72E74-2ACD-5142-BEC6-04150CC8131E}"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6422614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3592580"/>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4813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377561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35242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25545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882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60565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29847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6735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599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80983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11529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9165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408292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131448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790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6498419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image" Target="../media/image22.png"/><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theme" Target="../theme/theme2.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theme" Target="../theme/theme3.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41" Type="http://schemas.openxmlformats.org/officeDocument/2006/relationships/slideLayout" Target="../slideLayouts/slideLayout17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8" Type="http://schemas.openxmlformats.org/officeDocument/2006/relationships/slideLayout" Target="../slideLayouts/slideLayout145.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image" Target="../media/image22.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image" Target="../media/image22.png"/><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theme" Target="../theme/theme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0" r:id="rId114"/>
    <p:sldLayoutId id="2147485511"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55785224"/>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6/7/2022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Tree>
    <p:extLst>
      <p:ext uri="{BB962C8B-B14F-4D97-AF65-F5344CB8AC3E}">
        <p14:creationId xmlns:p14="http://schemas.microsoft.com/office/powerpoint/2010/main" val="3839833150"/>
      </p:ext>
    </p:extLst>
  </p:cSld>
  <p:clrMap bg1="lt1" tx1="dk1" bg2="lt2" tx2="dk2" accent1="accent1" accent2="accent2" accent3="accent3" accent4="accent4" accent5="accent5" accent6="accent6" hlink="hlink" folHlink="folHlink"/>
  <p:sldLayoutIdLst>
    <p:sldLayoutId id="2147485421" r:id="rId1"/>
    <p:sldLayoutId id="2147485422" r:id="rId2"/>
    <p:sldLayoutId id="2147485423" r:id="rId3"/>
    <p:sldLayoutId id="2147485424" r:id="rId4"/>
    <p:sldLayoutId id="2147485425" r:id="rId5"/>
    <p:sldLayoutId id="2147485426" r:id="rId6"/>
    <p:sldLayoutId id="2147485427" r:id="rId7"/>
    <p:sldLayoutId id="2147485428" r:id="rId8"/>
    <p:sldLayoutId id="2147485429" r:id="rId9"/>
    <p:sldLayoutId id="2147485430" r:id="rId10"/>
    <p:sldLayoutId id="2147485431" r:id="rId11"/>
    <p:sldLayoutId id="2147485432" r:id="rId12"/>
    <p:sldLayoutId id="2147485433" r:id="rId13"/>
    <p:sldLayoutId id="2147485434" r:id="rId14"/>
    <p:sldLayoutId id="2147485435" r:id="rId15"/>
    <p:sldLayoutId id="2147485436" r:id="rId16"/>
    <p:sldLayoutId id="2147485437" r:id="rId17"/>
    <p:sldLayoutId id="2147485438" r:id="rId18"/>
    <p:sldLayoutId id="2147485439" r:id="rId19"/>
    <p:sldLayoutId id="2147485440" r:id="rId20"/>
    <p:sldLayoutId id="2147485441" r:id="rId21"/>
    <p:sldLayoutId id="2147485442" r:id="rId22"/>
    <p:sldLayoutId id="2147485443" r:id="rId23"/>
    <p:sldLayoutId id="2147485444" r:id="rId24"/>
    <p:sldLayoutId id="2147485445" r:id="rId25"/>
    <p:sldLayoutId id="2147485446" r:id="rId26"/>
    <p:sldLayoutId id="2147485447" r:id="rId27"/>
    <p:sldLayoutId id="2147485448" r:id="rId28"/>
    <p:sldLayoutId id="2147485449" r:id="rId29"/>
    <p:sldLayoutId id="2147485450" r:id="rId30"/>
    <p:sldLayoutId id="2147485451" r:id="rId31"/>
    <p:sldLayoutId id="2147485452" r:id="rId32"/>
    <p:sldLayoutId id="2147485453" r:id="rId33"/>
    <p:sldLayoutId id="2147485454" r:id="rId34"/>
    <p:sldLayoutId id="2147485455" r:id="rId35"/>
    <p:sldLayoutId id="2147485456" r:id="rId36"/>
    <p:sldLayoutId id="2147485457" r:id="rId37"/>
    <p:sldLayoutId id="2147485458" r:id="rId38"/>
    <p:sldLayoutId id="2147485460" r:id="rId39"/>
    <p:sldLayoutId id="2147485461" r:id="rId40"/>
    <p:sldLayoutId id="2147485462" r:id="rId41"/>
  </p:sldLayoutIdLst>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30005046"/>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 id="2147485476" r:id="rId13"/>
    <p:sldLayoutId id="2147485477" r:id="rId14"/>
    <p:sldLayoutId id="2147485478" r:id="rId15"/>
    <p:sldLayoutId id="2147485479" r:id="rId16"/>
    <p:sldLayoutId id="2147485480" r:id="rId17"/>
    <p:sldLayoutId id="2147485481" r:id="rId18"/>
    <p:sldLayoutId id="2147485482" r:id="rId19"/>
    <p:sldLayoutId id="2147485483" r:id="rId20"/>
    <p:sldLayoutId id="2147485484" r:id="rId21"/>
    <p:sldLayoutId id="2147485485" r:id="rId22"/>
    <p:sldLayoutId id="2147485486" r:id="rId23"/>
    <p:sldLayoutId id="2147485487" r:id="rId24"/>
    <p:sldLayoutId id="2147485488" r:id="rId25"/>
    <p:sldLayoutId id="2147485489" r:id="rId26"/>
    <p:sldLayoutId id="2147485490" r:id="rId27"/>
    <p:sldLayoutId id="2147485491" r:id="rId28"/>
    <p:sldLayoutId id="2147485492" r:id="rId2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4740198"/>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7.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1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89.xml"/><Relationship Id="rId5" Type="http://schemas.openxmlformats.org/officeDocument/2006/relationships/image" Target="../media/image5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2.xml"/><Relationship Id="rId4" Type="http://schemas.openxmlformats.org/officeDocument/2006/relationships/image" Target="../media/image4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resources/kubernetes-learning-path/?cdn=disable" TargetMode="External"/><Relationship Id="rId3" Type="http://schemas.openxmlformats.org/officeDocument/2006/relationships/image" Target="../media/image55.jpeg"/><Relationship Id="rId7" Type="http://schemas.openxmlformats.org/officeDocument/2006/relationships/hyperlink" Target="https://docs.microsoft.com/en-us/learn/paths/intro-to-kubernetes-on-azure/" TargetMode="External"/><Relationship Id="rId2" Type="http://schemas.openxmlformats.org/officeDocument/2006/relationships/notesSlide" Target="../notesSlides/notesSlide19.xml"/><Relationship Id="rId1" Type="http://schemas.openxmlformats.org/officeDocument/2006/relationships/slideLayout" Target="../slideLayouts/slideLayout115.xml"/><Relationship Id="rId6" Type="http://schemas.openxmlformats.org/officeDocument/2006/relationships/hyperlink" Target="https://docs.microsoft.com/en-us/azure/aks/" TargetMode="External"/><Relationship Id="rId5" Type="http://schemas.openxmlformats.org/officeDocument/2006/relationships/hyperlink" Target="https://azure.microsoft.com/en-us/pricing/details/kubernetes-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developer.microsoft.com/en-us/offers/30-days-to-learn-i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container-apps/overview"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57.sv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zure-arc/kubernetes/overview"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9.sv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42.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svg"/><Relationship Id="rId2" Type="http://schemas.openxmlformats.org/officeDocument/2006/relationships/notesSlide" Target="../notesSlides/notesSlide23.xml"/><Relationship Id="rId16"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svg"/><Relationship Id="rId10" Type="http://schemas.openxmlformats.org/officeDocument/2006/relationships/image" Target="../media/image65.svg"/><Relationship Id="rId19" Type="http://schemas.openxmlformats.org/officeDocument/2006/relationships/image" Target="../media/image74.svg"/><Relationship Id="rId4" Type="http://schemas.openxmlformats.org/officeDocument/2006/relationships/image" Target="../media/image43.svg"/><Relationship Id="rId9" Type="http://schemas.openxmlformats.org/officeDocument/2006/relationships/image" Target="../media/image64.png"/><Relationship Id="rId1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devdaylabs/microservices" TargetMode="External"/><Relationship Id="rId2" Type="http://schemas.openxmlformats.org/officeDocument/2006/relationships/notesSlide" Target="../notesSlides/notesSlide24.xml"/><Relationship Id="rId1" Type="http://schemas.openxmlformats.org/officeDocument/2006/relationships/slideLayout" Target="../slideLayouts/slideLayout73.xml"/><Relationship Id="rId5" Type="http://schemas.openxmlformats.org/officeDocument/2006/relationships/image" Target="../media/image35.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6.xml"/></Relationships>
</file>

<file path=ppt/slides/_rels/slide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82.xml"/><Relationship Id="rId5" Type="http://schemas.openxmlformats.org/officeDocument/2006/relationships/image" Target="../media/image4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7" descr="A person with a white beard and mustache wearing a suit and tie&#10;&#10;Description automatically generated with low confidence">
            <a:extLst>
              <a:ext uri="{FF2B5EF4-FFF2-40B4-BE49-F238E27FC236}">
                <a16:creationId xmlns:a16="http://schemas.microsoft.com/office/drawing/2014/main" id="{6EA4C0DA-B843-4817-85B0-93213F9BA42C}"/>
              </a:ext>
            </a:extLst>
          </p:cNvPr>
          <p:cNvPicPr>
            <a:picLocks noChangeAspect="1"/>
          </p:cNvPicPr>
          <p:nvPr/>
        </p:nvPicPr>
        <p:blipFill>
          <a:blip r:embed="rId3"/>
          <a:srcRect t="12500" b="12500"/>
          <a:stretch>
            <a:fillRect/>
          </a:stretch>
        </p:blipFill>
        <p:spPr>
          <a:xfrm>
            <a:off x="7347616" y="1032736"/>
            <a:ext cx="2102096" cy="2102095"/>
          </a:xfrm>
          <a:prstGeom prst="ellipse">
            <a:avLst/>
          </a:prstGeom>
        </p:spPr>
      </p:pic>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a:cs typeface="Segoe UI"/>
              </a:rPr>
              <a:t>Larry Wall</a:t>
            </a:r>
            <a:endParaRPr lang="en-US"/>
          </a:p>
        </p:txBody>
      </p:sp>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sp>
        <p:nvSpPr>
          <p:cNvPr id="10" name="TextBox 20">
            <a:extLst>
              <a:ext uri="{FF2B5EF4-FFF2-40B4-BE49-F238E27FC236}">
                <a16:creationId xmlns:a16="http://schemas.microsoft.com/office/drawing/2014/main" id="{C715A1A4-CD97-472A-896A-2D78E409FCD4}"/>
              </a:ext>
            </a:extLst>
          </p:cNvPr>
          <p:cNvSpPr txBox="1"/>
          <p:nvPr/>
        </p:nvSpPr>
        <p:spPr>
          <a:xfrm>
            <a:off x="6203440" y="4703641"/>
            <a:ext cx="3919084"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a:latin typeface="Segoe UI" panose="020B0502040204020203" pitchFamily="34" charset="0"/>
              </a:rPr>
              <a:t>larry.wall@microsoft.com</a:t>
            </a:r>
          </a:p>
        </p:txBody>
      </p:sp>
      <p:pic>
        <p:nvPicPr>
          <p:cNvPr id="11" name="Graphic 12">
            <a:extLst>
              <a:ext uri="{FF2B5EF4-FFF2-40B4-BE49-F238E27FC236}">
                <a16:creationId xmlns:a16="http://schemas.microsoft.com/office/drawing/2014/main" id="{F9E0B09C-2D94-4B2E-AACB-1D8466E85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6707" y="5197455"/>
            <a:ext cx="355765" cy="355765"/>
          </a:xfrm>
          <a:prstGeom prst="rect">
            <a:avLst/>
          </a:prstGeom>
        </p:spPr>
      </p:pic>
      <p:pic>
        <p:nvPicPr>
          <p:cNvPr id="12" name="Graphic 14">
            <a:extLst>
              <a:ext uri="{FF2B5EF4-FFF2-40B4-BE49-F238E27FC236}">
                <a16:creationId xmlns:a16="http://schemas.microsoft.com/office/drawing/2014/main" id="{19B443EF-13DC-4BE2-B14B-15A821F41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7656" y="4651356"/>
            <a:ext cx="393700" cy="393700"/>
          </a:xfrm>
          <a:prstGeom prst="rect">
            <a:avLst/>
          </a:prstGeom>
        </p:spPr>
      </p:pic>
      <p:pic>
        <p:nvPicPr>
          <p:cNvPr id="13" name="Graphic 18">
            <a:extLst>
              <a:ext uri="{FF2B5EF4-FFF2-40B4-BE49-F238E27FC236}">
                <a16:creationId xmlns:a16="http://schemas.microsoft.com/office/drawing/2014/main" id="{924065D1-A89D-4719-BBED-1319B8F849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176" y="5705619"/>
            <a:ext cx="351296" cy="351296"/>
          </a:xfrm>
          <a:prstGeom prst="rect">
            <a:avLst/>
          </a:prstGeom>
        </p:spPr>
      </p:pic>
      <p:sp>
        <p:nvSpPr>
          <p:cNvPr id="19" name="TextBox 23">
            <a:extLst>
              <a:ext uri="{FF2B5EF4-FFF2-40B4-BE49-F238E27FC236}">
                <a16:creationId xmlns:a16="http://schemas.microsoft.com/office/drawing/2014/main" id="{F87043AA-A8C0-4436-A68C-066671263920}"/>
              </a:ext>
            </a:extLst>
          </p:cNvPr>
          <p:cNvSpPr txBox="1"/>
          <p:nvPr/>
        </p:nvSpPr>
        <p:spPr>
          <a:xfrm>
            <a:off x="6086130" y="5183888"/>
            <a:ext cx="5382161"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a:t>https://www.linkedin.com/in/larry-wall-58525911</a:t>
            </a:r>
          </a:p>
        </p:txBody>
      </p:sp>
      <p:sp>
        <p:nvSpPr>
          <p:cNvPr id="20" name="TextBox 27">
            <a:extLst>
              <a:ext uri="{FF2B5EF4-FFF2-40B4-BE49-F238E27FC236}">
                <a16:creationId xmlns:a16="http://schemas.microsoft.com/office/drawing/2014/main" id="{6E5B1544-D3B5-43EE-9BF7-A49B31FDBA1D}"/>
              </a:ext>
            </a:extLst>
          </p:cNvPr>
          <p:cNvSpPr txBox="1"/>
          <p:nvPr/>
        </p:nvSpPr>
        <p:spPr>
          <a:xfrm>
            <a:off x="6086131" y="5696601"/>
            <a:ext cx="3933825"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a:ea typeface="+mn-lt"/>
                <a:cs typeface="+mn-lt"/>
              </a:rPr>
              <a:t>https://github.com/larrywa</a:t>
            </a:r>
            <a:endParaRPr lang="en-US" sz="1800"/>
          </a:p>
        </p:txBody>
      </p:sp>
    </p:spTree>
    <p:extLst>
      <p:ext uri="{BB962C8B-B14F-4D97-AF65-F5344CB8AC3E}">
        <p14:creationId xmlns:p14="http://schemas.microsoft.com/office/powerpoint/2010/main" val="36818679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a:spLocks noGrp="1"/>
          </p:cNvSpPr>
          <p:nvPr>
            <p:ph idx="1"/>
          </p:nvPr>
        </p:nvSpPr>
        <p:spPr>
          <a:xfrm>
            <a:off x="532905" y="1026179"/>
            <a:ext cx="10515600" cy="46602"/>
          </a:xfrm>
        </p:spPr>
        <p:txBody>
          <a:bodyPr>
            <a:noAutofit/>
          </a:bodyPr>
          <a:lstStyle/>
          <a:p>
            <a:r>
              <a:rPr lang="en-US" sz="2200"/>
              <a:t>Each team owns it own service and codebase…</a:t>
            </a:r>
          </a:p>
          <a:p>
            <a:pPr lvl="1"/>
            <a:r>
              <a:rPr lang="en-US" sz="2000"/>
              <a:t>Services are </a:t>
            </a:r>
            <a:r>
              <a:rPr lang="en-US" sz="2000">
                <a:solidFill>
                  <a:srgbClr val="C00000"/>
                </a:solidFill>
                <a:latin typeface="Segoe Print" panose="02000600000000000000" pitchFamily="2" charset="0"/>
              </a:rPr>
              <a:t>isolated</a:t>
            </a:r>
            <a:r>
              <a:rPr lang="en-US" sz="2000"/>
              <a:t> and </a:t>
            </a:r>
            <a:r>
              <a:rPr lang="en-US" sz="2000" i="1" u="sng"/>
              <a:t>do not directly share dependencies</a:t>
            </a:r>
          </a:p>
          <a:p>
            <a:pPr lvl="1"/>
            <a:r>
              <a:rPr lang="en-US" sz="2000"/>
              <a:t>Each service has its </a:t>
            </a:r>
            <a:r>
              <a:rPr lang="en-US" sz="2000">
                <a:solidFill>
                  <a:srgbClr val="C00000"/>
                </a:solidFill>
                <a:latin typeface="Segoe Print" panose="02000600000000000000" pitchFamily="2" charset="0"/>
              </a:rPr>
              <a:t>own release cadence</a:t>
            </a:r>
          </a:p>
          <a:p>
            <a:pPr lvl="1"/>
            <a:r>
              <a:rPr lang="en-US" sz="2000"/>
              <a:t>Each </a:t>
            </a:r>
            <a:r>
              <a:rPr lang="en-US" sz="2000">
                <a:solidFill>
                  <a:srgbClr val="C00000"/>
                </a:solidFill>
                <a:latin typeface="Segoe Print" panose="02000600000000000000" pitchFamily="2" charset="0"/>
              </a:rPr>
              <a:t>deploys independently</a:t>
            </a:r>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p:txBody>
      </p:sp>
      <p:sp>
        <p:nvSpPr>
          <p:cNvPr id="2" name="Title 1"/>
          <p:cNvSpPr>
            <a:spLocks noGrp="1"/>
          </p:cNvSpPr>
          <p:nvPr>
            <p:ph type="title"/>
          </p:nvPr>
        </p:nvSpPr>
        <p:spPr>
          <a:xfrm>
            <a:off x="519223" y="216796"/>
            <a:ext cx="10515600" cy="647097"/>
          </a:xfrm>
        </p:spPr>
        <p:txBody>
          <a:bodyPr>
            <a:noAutofit/>
          </a:bodyPr>
          <a:lstStyle/>
          <a:p>
            <a:r>
              <a:rPr lang="en-US" sz="3600">
                <a:solidFill>
                  <a:srgbClr val="0069BA"/>
                </a:solidFill>
              </a:rPr>
              <a:t>How Microservices Promote Agility</a:t>
            </a:r>
          </a:p>
        </p:txBody>
      </p:sp>
      <p:sp>
        <p:nvSpPr>
          <p:cNvPr id="5" name="Rounded Rectangle 4"/>
          <p:cNvSpPr/>
          <p:nvPr/>
        </p:nvSpPr>
        <p:spPr>
          <a:xfrm>
            <a:off x="1631862" y="29088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A</a:t>
            </a:r>
          </a:p>
        </p:txBody>
      </p:sp>
      <p:sp>
        <p:nvSpPr>
          <p:cNvPr id="6" name="Rounded Rectangle 5"/>
          <p:cNvSpPr/>
          <p:nvPr/>
        </p:nvSpPr>
        <p:spPr>
          <a:xfrm>
            <a:off x="1631862" y="37216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B</a:t>
            </a:r>
          </a:p>
        </p:txBody>
      </p:sp>
      <p:sp>
        <p:nvSpPr>
          <p:cNvPr id="7" name="Rounded Rectangle 6"/>
          <p:cNvSpPr/>
          <p:nvPr/>
        </p:nvSpPr>
        <p:spPr>
          <a:xfrm>
            <a:off x="1631862" y="45344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C</a:t>
            </a:r>
          </a:p>
        </p:txBody>
      </p:sp>
      <p:sp>
        <p:nvSpPr>
          <p:cNvPr id="8" name="Rounded Rectangle 7"/>
          <p:cNvSpPr/>
          <p:nvPr/>
        </p:nvSpPr>
        <p:spPr>
          <a:xfrm>
            <a:off x="1631862" y="538116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D</a:t>
            </a:r>
          </a:p>
        </p:txBody>
      </p:sp>
      <p:cxnSp>
        <p:nvCxnSpPr>
          <p:cNvPr id="11" name="Straight Arrow Connector 10"/>
          <p:cNvCxnSpPr>
            <a:stCxn id="5" idx="3"/>
            <a:endCxn id="21" idx="1"/>
          </p:cNvCxnSpPr>
          <p:nvPr/>
        </p:nvCxnSpPr>
        <p:spPr>
          <a:xfrm>
            <a:off x="3613062" y="3196764"/>
            <a:ext cx="5444065" cy="156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26" idx="1"/>
          </p:cNvCxnSpPr>
          <p:nvPr/>
        </p:nvCxnSpPr>
        <p:spPr>
          <a:xfrm>
            <a:off x="3613062" y="4009564"/>
            <a:ext cx="5444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27" idx="1"/>
          </p:cNvCxnSpPr>
          <p:nvPr/>
        </p:nvCxnSpPr>
        <p:spPr>
          <a:xfrm>
            <a:off x="3613062" y="4822364"/>
            <a:ext cx="5444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33" idx="1"/>
          </p:cNvCxnSpPr>
          <p:nvPr/>
        </p:nvCxnSpPr>
        <p:spPr>
          <a:xfrm flipV="1">
            <a:off x="3613062" y="5635164"/>
            <a:ext cx="5444063" cy="33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057127" y="2906377"/>
            <a:ext cx="1753521" cy="61211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25" name="Cross 24"/>
          <p:cNvSpPr/>
          <p:nvPr/>
        </p:nvSpPr>
        <p:spPr>
          <a:xfrm rot="1669695">
            <a:off x="4612129" y="2989564"/>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ounded Rectangle 21"/>
          <p:cNvSpPr/>
          <p:nvPr/>
        </p:nvSpPr>
        <p:spPr>
          <a:xfrm>
            <a:off x="5661998" y="2906377"/>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26" name="Rounded Rectangle 25"/>
          <p:cNvSpPr/>
          <p:nvPr/>
        </p:nvSpPr>
        <p:spPr>
          <a:xfrm>
            <a:off x="9057126" y="37216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27" name="Rounded Rectangle 26"/>
          <p:cNvSpPr/>
          <p:nvPr/>
        </p:nvSpPr>
        <p:spPr>
          <a:xfrm>
            <a:off x="9057126" y="45344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33" name="Rounded Rectangle 32"/>
          <p:cNvSpPr/>
          <p:nvPr/>
        </p:nvSpPr>
        <p:spPr>
          <a:xfrm>
            <a:off x="9057125" y="53472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37" name="Rounded Rectangle 36"/>
          <p:cNvSpPr/>
          <p:nvPr/>
        </p:nvSpPr>
        <p:spPr>
          <a:xfrm>
            <a:off x="5649294" y="3685310"/>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8" name="Rounded Rectangle 37"/>
          <p:cNvSpPr/>
          <p:nvPr/>
        </p:nvSpPr>
        <p:spPr>
          <a:xfrm>
            <a:off x="5649294" y="4498112"/>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9" name="Rounded Rectangle 38"/>
          <p:cNvSpPr/>
          <p:nvPr/>
        </p:nvSpPr>
        <p:spPr>
          <a:xfrm>
            <a:off x="5649294" y="5344778"/>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5" name="Donut 34"/>
          <p:cNvSpPr/>
          <p:nvPr/>
        </p:nvSpPr>
        <p:spPr>
          <a:xfrm>
            <a:off x="7686332" y="377123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nut 35"/>
          <p:cNvSpPr/>
          <p:nvPr/>
        </p:nvSpPr>
        <p:spPr>
          <a:xfrm>
            <a:off x="7684213" y="459264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Donut 49"/>
          <p:cNvSpPr/>
          <p:nvPr/>
        </p:nvSpPr>
        <p:spPr>
          <a:xfrm>
            <a:off x="7684214" y="5406128"/>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Donut 51"/>
          <p:cNvSpPr/>
          <p:nvPr/>
        </p:nvSpPr>
        <p:spPr>
          <a:xfrm>
            <a:off x="4502407" y="3775352"/>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Donut 52"/>
          <p:cNvSpPr/>
          <p:nvPr/>
        </p:nvSpPr>
        <p:spPr>
          <a:xfrm>
            <a:off x="4500288" y="4596762"/>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Donut 53"/>
          <p:cNvSpPr/>
          <p:nvPr/>
        </p:nvSpPr>
        <p:spPr>
          <a:xfrm>
            <a:off x="4500289" y="5410244"/>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3869673140"/>
      </p:ext>
    </p:extLst>
  </p:cSld>
  <p:clrMapOvr>
    <a:masterClrMapping/>
  </p:clrMapOvr>
  <mc:AlternateContent xmlns:mc="http://schemas.openxmlformats.org/markup-compatibility/2006">
    <mc:Choice xmlns:p14="http://schemas.microsoft.com/office/powerpoint/2010/main" Requires="p14">
      <p:transition spd="slow" p14:dur="2000" advTm="38361"/>
    </mc:Choice>
    <mc:Fallback>
      <p:transition spd="slow" advTm="3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dissolve">
                                      <p:cBhvr>
                                        <p:cTn id="23" dur="500"/>
                                        <p:tgtEl>
                                          <p:spTgt spid="3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6" grpId="0" animBg="1"/>
      <p:bldP spid="50" grpId="0" animBg="1"/>
      <p:bldP spid="52" grpId="0" animBg="1"/>
      <p:bldP spid="5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Kubernetes - Container Orchestrator</a:t>
            </a:r>
          </a:p>
        </p:txBody>
      </p:sp>
    </p:spTree>
    <p:extLst>
      <p:ext uri="{BB962C8B-B14F-4D97-AF65-F5344CB8AC3E}">
        <p14:creationId xmlns:p14="http://schemas.microsoft.com/office/powerpoint/2010/main" val="2070826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210383"/>
          </a:xfrm>
        </p:spPr>
        <p:txBody>
          <a:bodyPr/>
          <a:lstStyle/>
          <a:p>
            <a:pPr marL="0" indent="0">
              <a:buNone/>
            </a:pPr>
            <a:r>
              <a:rPr lang="en-US" sz="2800">
                <a:solidFill>
                  <a:srgbClr val="2F2F2F"/>
                </a:solidFill>
                <a:latin typeface="+mn-lt"/>
              </a:rPr>
              <a:t>As application development has moved towards a container-based approach, the need to orchestrate and manage the inter-connected resources becomes important</a:t>
            </a:r>
          </a:p>
          <a:p>
            <a:pPr marL="457200">
              <a:spcBef>
                <a:spcPts val="1200"/>
              </a:spcBef>
              <a:spcAft>
                <a:spcPts val="294"/>
              </a:spcAft>
            </a:pPr>
            <a:r>
              <a:rPr lang="en-US" sz="2800">
                <a:solidFill>
                  <a:srgbClr val="2F2F2F"/>
                </a:solidFill>
                <a:latin typeface="+mn-lt"/>
                <a:cs typeface="Angsana New" panose="020B0502040204020203" pitchFamily="18" charset="-34"/>
              </a:rPr>
              <a:t>Load Balancing</a:t>
            </a:r>
          </a:p>
          <a:p>
            <a:pPr marL="457200">
              <a:spcBef>
                <a:spcPts val="1200"/>
              </a:spcBef>
              <a:spcAft>
                <a:spcPts val="294"/>
              </a:spcAft>
            </a:pPr>
            <a:r>
              <a:rPr lang="en-US" sz="2800">
                <a:solidFill>
                  <a:srgbClr val="2F2F2F"/>
                </a:solidFill>
                <a:latin typeface="+mn-lt"/>
                <a:cs typeface="Angsana New" panose="020B0502040204020203" pitchFamily="18" charset="-34"/>
              </a:rPr>
              <a:t>Naming and Discovery</a:t>
            </a:r>
          </a:p>
          <a:p>
            <a:pPr marL="457200">
              <a:spcBef>
                <a:spcPts val="1200"/>
              </a:spcBef>
              <a:spcAft>
                <a:spcPts val="294"/>
              </a:spcAft>
            </a:pPr>
            <a:r>
              <a:rPr lang="en-US" sz="2800">
                <a:solidFill>
                  <a:srgbClr val="2F2F2F"/>
                </a:solidFill>
                <a:latin typeface="+mn-lt"/>
                <a:cs typeface="Angsana New" panose="020B0502040204020203" pitchFamily="18" charset="-34"/>
              </a:rPr>
              <a:t>Logging and Monitoring</a:t>
            </a:r>
          </a:p>
          <a:p>
            <a:pPr marL="457200">
              <a:spcBef>
                <a:spcPts val="1200"/>
              </a:spcBef>
              <a:spcAft>
                <a:spcPts val="294"/>
              </a:spcAft>
            </a:pPr>
            <a:r>
              <a:rPr lang="en-US" sz="2800">
                <a:solidFill>
                  <a:srgbClr val="2F2F2F"/>
                </a:solidFill>
                <a:latin typeface="+mn-lt"/>
                <a:cs typeface="Angsana New" panose="020B0502040204020203" pitchFamily="18" charset="-34"/>
              </a:rPr>
              <a:t>Debugging and Introspection</a:t>
            </a:r>
          </a:p>
          <a:p>
            <a:pPr marL="457200">
              <a:spcBef>
                <a:spcPts val="1200"/>
              </a:spcBef>
              <a:spcAft>
                <a:spcPts val="294"/>
              </a:spcAft>
            </a:pPr>
            <a:r>
              <a:rPr lang="en-US" sz="2800">
                <a:solidFill>
                  <a:srgbClr val="2F2F2F"/>
                </a:solidFill>
                <a:latin typeface="+mn-lt"/>
                <a:cs typeface="Angsana New" panose="020B0502040204020203" pitchFamily="18" charset="-34"/>
              </a:rPr>
              <a:t>Networking</a:t>
            </a:r>
          </a:p>
        </p:txBody>
      </p:sp>
      <p:sp>
        <p:nvSpPr>
          <p:cNvPr id="2" name="Title 1"/>
          <p:cNvSpPr>
            <a:spLocks noGrp="1"/>
          </p:cNvSpPr>
          <p:nvPr>
            <p:ph type="title"/>
          </p:nvPr>
        </p:nvSpPr>
        <p:spPr/>
        <p:txBody>
          <a:bodyPr/>
          <a:lstStyle/>
          <a:p>
            <a:r>
              <a:rPr lang="en-US" sz="360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5754580" y="2293940"/>
            <a:ext cx="721037" cy="444217"/>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7" name="Rectangle 25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34867" y="2641300"/>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sz="3600">
                <a:solidFill>
                  <a:srgbClr val="0069BA"/>
                </a:solidFill>
              </a:rPr>
              <a:t>Application Scale</a:t>
            </a:r>
          </a:p>
        </p:txBody>
      </p:sp>
      <p:grpSp>
        <p:nvGrpSpPr>
          <p:cNvPr id="131" name="Group 130"/>
          <p:cNvGrpSpPr/>
          <p:nvPr/>
        </p:nvGrpSpPr>
        <p:grpSpPr>
          <a:xfrm>
            <a:off x="5019709" y="4471170"/>
            <a:ext cx="721037" cy="444217"/>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5" name="Rectangle 134"/>
              <p:cNvSpPr/>
              <p:nvPr/>
            </p:nvSpPr>
            <p:spPr>
              <a:xfrm>
                <a:off x="1935923"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33" name="Rectangle 132"/>
            <p:cNvSpPr/>
            <p:nvPr/>
          </p:nvSpPr>
          <p:spPr>
            <a:xfrm>
              <a:off x="3363855" y="1102967"/>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49" name="Group 148"/>
          <p:cNvGrpSpPr/>
          <p:nvPr/>
        </p:nvGrpSpPr>
        <p:grpSpPr>
          <a:xfrm>
            <a:off x="5738628" y="4471170"/>
            <a:ext cx="721037" cy="444217"/>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3" name="Rectangle 15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51" name="Rectangle 150"/>
            <p:cNvSpPr/>
            <p:nvPr/>
          </p:nvSpPr>
          <p:spPr>
            <a:xfrm>
              <a:off x="3349082" y="1098500"/>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67" name="Group 166"/>
          <p:cNvGrpSpPr/>
          <p:nvPr/>
        </p:nvGrpSpPr>
        <p:grpSpPr>
          <a:xfrm>
            <a:off x="6457548" y="4471170"/>
            <a:ext cx="721037" cy="444217"/>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1" name="Rectangle 170"/>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69" name="Rectangle 168"/>
            <p:cNvSpPr/>
            <p:nvPr/>
          </p:nvSpPr>
          <p:spPr>
            <a:xfrm>
              <a:off x="3338141" y="10925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85" name="Group 184"/>
          <p:cNvGrpSpPr/>
          <p:nvPr/>
        </p:nvGrpSpPr>
        <p:grpSpPr>
          <a:xfrm>
            <a:off x="5030594" y="5885940"/>
            <a:ext cx="721037" cy="444217"/>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89" name="Rectangle 188"/>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87" name="Rectangle 186"/>
            <p:cNvSpPr/>
            <p:nvPr/>
          </p:nvSpPr>
          <p:spPr>
            <a:xfrm>
              <a:off x="3352077" y="1092235"/>
              <a:ext cx="324240" cy="164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grpSp>
        <p:nvGrpSpPr>
          <p:cNvPr id="203" name="Group 202"/>
          <p:cNvGrpSpPr/>
          <p:nvPr/>
        </p:nvGrpSpPr>
        <p:grpSpPr>
          <a:xfrm>
            <a:off x="5749513" y="5885940"/>
            <a:ext cx="721037" cy="444217"/>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07" name="Rectangle 20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05" name="Rectangle 204"/>
            <p:cNvSpPr/>
            <p:nvPr/>
          </p:nvSpPr>
          <p:spPr>
            <a:xfrm>
              <a:off x="3352884" y="1087351"/>
              <a:ext cx="324240" cy="164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sp>
        <p:nvSpPr>
          <p:cNvPr id="221" name="Can 220"/>
          <p:cNvSpPr/>
          <p:nvPr/>
        </p:nvSpPr>
        <p:spPr>
          <a:xfrm>
            <a:off x="6657966" y="5885938"/>
            <a:ext cx="433979" cy="49143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230" name="Group 229"/>
          <p:cNvGrpSpPr/>
          <p:nvPr/>
        </p:nvGrpSpPr>
        <p:grpSpPr>
          <a:xfrm>
            <a:off x="5749780" y="3758670"/>
            <a:ext cx="717366" cy="444217"/>
            <a:chOff x="2725686" y="2583280"/>
            <a:chExt cx="538099" cy="333210"/>
          </a:xfrm>
        </p:grpSpPr>
        <p:grpSp>
          <p:nvGrpSpPr>
            <p:cNvPr id="234" name="Group 233"/>
            <p:cNvGrpSpPr/>
            <p:nvPr/>
          </p:nvGrpSpPr>
          <p:grpSpPr>
            <a:xfrm>
              <a:off x="2725686" y="2583280"/>
              <a:ext cx="538099" cy="333210"/>
              <a:chOff x="1774672" y="1632181"/>
              <a:chExt cx="538099" cy="333210"/>
            </a:xfrm>
          </p:grpSpPr>
          <p:sp>
            <p:nvSpPr>
              <p:cNvPr id="236" name="Rectangle 235"/>
              <p:cNvSpPr/>
              <p:nvPr/>
            </p:nvSpPr>
            <p:spPr>
              <a:xfrm flipV="1">
                <a:off x="2262340"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7" name="Rectangle 236"/>
              <p:cNvSpPr/>
              <p:nvPr/>
            </p:nvSpPr>
            <p:spPr>
              <a:xfrm>
                <a:off x="1781669"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9" name="Rectangle 238"/>
              <p:cNvSpPr/>
              <p:nvPr/>
            </p:nvSpPr>
            <p:spPr>
              <a:xfrm flipV="1">
                <a:off x="177467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0" name="Rectangle 239"/>
              <p:cNvSpPr/>
              <p:nvPr/>
            </p:nvSpPr>
            <p:spPr>
              <a:xfrm flipV="1">
                <a:off x="1774674"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1" name="Rectangle 240"/>
              <p:cNvSpPr/>
              <p:nvPr/>
            </p:nvSpPr>
            <p:spPr>
              <a:xfrm flipV="1">
                <a:off x="2266160"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891083" y="2666419"/>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5742296" y="5178554"/>
            <a:ext cx="721037" cy="444217"/>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6" name="Rectangle 275"/>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7723" y="2640550"/>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6108264" y="2690052"/>
            <a:ext cx="6987" cy="49418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a:off x="6099299" y="3452515"/>
            <a:ext cx="628" cy="41699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flipH="1">
            <a:off x="6099299" y="4128802"/>
            <a:ext cx="628" cy="46580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6099298" y="4814064"/>
            <a:ext cx="1" cy="44083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5391265" y="5514198"/>
            <a:ext cx="708033" cy="41984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6102966" y="5574666"/>
            <a:ext cx="771990" cy="31127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300789" y="3056403"/>
            <a:ext cx="721037" cy="444217"/>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 name="Rectangle 2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1" name="Rectangle 20"/>
            <p:cNvSpPr/>
            <p:nvPr/>
          </p:nvSpPr>
          <p:spPr>
            <a:xfrm>
              <a:off x="3344475" y="1090204"/>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59" name="Group 58"/>
          <p:cNvGrpSpPr/>
          <p:nvPr/>
        </p:nvGrpSpPr>
        <p:grpSpPr>
          <a:xfrm>
            <a:off x="5019709" y="3056403"/>
            <a:ext cx="721037" cy="444217"/>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3" name="Rectangle 6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61" name="Rectangle 60"/>
            <p:cNvSpPr/>
            <p:nvPr/>
          </p:nvSpPr>
          <p:spPr>
            <a:xfrm>
              <a:off x="3355807" y="1102968"/>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77" name="Group 76"/>
          <p:cNvGrpSpPr/>
          <p:nvPr/>
        </p:nvGrpSpPr>
        <p:grpSpPr>
          <a:xfrm>
            <a:off x="5738628" y="3056403"/>
            <a:ext cx="721037" cy="444217"/>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1" name="Rectangle 80"/>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79" name="Rectangle 78"/>
            <p:cNvSpPr/>
            <p:nvPr/>
          </p:nvSpPr>
          <p:spPr>
            <a:xfrm>
              <a:off x="3355807" y="1101794"/>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95" name="Group 94"/>
          <p:cNvGrpSpPr/>
          <p:nvPr/>
        </p:nvGrpSpPr>
        <p:grpSpPr>
          <a:xfrm>
            <a:off x="6457548" y="3056403"/>
            <a:ext cx="721037" cy="444217"/>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9" name="Rectangle 98"/>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97" name="Rectangle 96"/>
            <p:cNvSpPr/>
            <p:nvPr/>
          </p:nvSpPr>
          <p:spPr>
            <a:xfrm>
              <a:off x="3356141" y="1101663"/>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113" name="Group 112"/>
          <p:cNvGrpSpPr/>
          <p:nvPr/>
        </p:nvGrpSpPr>
        <p:grpSpPr>
          <a:xfrm>
            <a:off x="7176467" y="3056403"/>
            <a:ext cx="721037" cy="444217"/>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7" name="Rectangle 11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5" name="Rectangle 114"/>
            <p:cNvSpPr/>
            <p:nvPr/>
          </p:nvSpPr>
          <p:spPr>
            <a:xfrm>
              <a:off x="3338453" y="1101662"/>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cxnSp>
        <p:nvCxnSpPr>
          <p:cNvPr id="313" name="Straight Arrow Connector 312"/>
          <p:cNvCxnSpPr>
            <a:stCxn id="81" idx="2"/>
            <a:endCxn id="153" idx="0"/>
          </p:cNvCxnSpPr>
          <p:nvPr/>
        </p:nvCxnSpPr>
        <p:spPr>
          <a:xfrm>
            <a:off x="6099300" y="3452515"/>
            <a:ext cx="0" cy="10667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6099299" y="4814064"/>
            <a:ext cx="10885" cy="11199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cxnSpLocks/>
            <a:endCxn id="79" idx="0"/>
          </p:cNvCxnSpPr>
          <p:nvPr/>
        </p:nvCxnSpPr>
        <p:spPr>
          <a:xfrm>
            <a:off x="6100997" y="2006028"/>
            <a:ext cx="7269" cy="117820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6099301" y="4867282"/>
            <a:ext cx="775655" cy="1018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5380380" y="2630584"/>
            <a:ext cx="714063"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4661460" y="2630584"/>
            <a:ext cx="1432983"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6094443" y="2630584"/>
            <a:ext cx="723776"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6094443" y="2630584"/>
            <a:ext cx="1442695"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6092186" y="1789694"/>
            <a:ext cx="2256" cy="58159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5380380" y="4154782"/>
            <a:ext cx="726387" cy="36449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6106767" y="4154782"/>
            <a:ext cx="711452" cy="36449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6102966" y="5574666"/>
            <a:ext cx="7218" cy="35937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0536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olidFill>
                  <a:srgbClr val="0069BA"/>
                </a:solidFill>
              </a:rPr>
              <a:t>Load Balancing &amp; Fault Tolerance</a:t>
            </a:r>
          </a:p>
        </p:txBody>
      </p:sp>
      <p:sp>
        <p:nvSpPr>
          <p:cNvPr id="221" name="Can 220"/>
          <p:cNvSpPr/>
          <p:nvPr/>
        </p:nvSpPr>
        <p:spPr>
          <a:xfrm>
            <a:off x="5763608" y="5481824"/>
            <a:ext cx="433979" cy="49143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391" name="Group 390"/>
          <p:cNvGrpSpPr/>
          <p:nvPr/>
        </p:nvGrpSpPr>
        <p:grpSpPr>
          <a:xfrm>
            <a:off x="4376346" y="1723157"/>
            <a:ext cx="3523328" cy="3085625"/>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394" name="Group 393"/>
          <p:cNvGrpSpPr/>
          <p:nvPr/>
        </p:nvGrpSpPr>
        <p:grpSpPr>
          <a:xfrm>
            <a:off x="6246102" y="2370190"/>
            <a:ext cx="1513968" cy="2261450"/>
            <a:chOff x="7441366" y="1793260"/>
            <a:chExt cx="1135637" cy="1696328"/>
          </a:xfrm>
        </p:grpSpPr>
        <p:sp>
          <p:nvSpPr>
            <p:cNvPr id="395" name="Rectangle 394"/>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397" name="Group 396"/>
          <p:cNvGrpSpPr/>
          <p:nvPr/>
        </p:nvGrpSpPr>
        <p:grpSpPr>
          <a:xfrm>
            <a:off x="4554242" y="2370190"/>
            <a:ext cx="1513967" cy="2261450"/>
            <a:chOff x="6172291" y="1793260"/>
            <a:chExt cx="1135636" cy="1696328"/>
          </a:xfrm>
        </p:grpSpPr>
        <p:sp>
          <p:nvSpPr>
            <p:cNvPr id="398" name="Rectangle 397"/>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400" name="Rectangle 399"/>
          <p:cNvSpPr/>
          <p:nvPr/>
        </p:nvSpPr>
        <p:spPr>
          <a:xfrm>
            <a:off x="4547349" y="2086609"/>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492" name="Group 491"/>
          <p:cNvGrpSpPr/>
          <p:nvPr/>
        </p:nvGrpSpPr>
        <p:grpSpPr>
          <a:xfrm>
            <a:off x="4584949" y="2703728"/>
            <a:ext cx="721037" cy="444217"/>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496" name="Rectangle 495"/>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497" name="Group 496"/>
              <p:cNvGrpSpPr/>
              <p:nvPr/>
            </p:nvGrpSpPr>
            <p:grpSpPr>
              <a:xfrm>
                <a:off x="2431188" y="1665409"/>
                <a:ext cx="609600"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494" name="Rectangle 493"/>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582" name="Group 581"/>
          <p:cNvGrpSpPr/>
          <p:nvPr/>
        </p:nvGrpSpPr>
        <p:grpSpPr>
          <a:xfrm>
            <a:off x="5308634" y="2703728"/>
            <a:ext cx="721037" cy="444217"/>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87" name="Rectangle 58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039739" y="2793282"/>
            <a:ext cx="557233" cy="557233"/>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420018" y="2784960"/>
            <a:ext cx="557233" cy="557233"/>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06" name="Rectangle 605"/>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607" name="Group 606"/>
          <p:cNvGrpSpPr/>
          <p:nvPr/>
        </p:nvGrpSpPr>
        <p:grpSpPr>
          <a:xfrm>
            <a:off x="6425105" y="3410769"/>
            <a:ext cx="557233" cy="557233"/>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611" name="Rectangle 610"/>
          <p:cNvSpPr/>
          <p:nvPr/>
        </p:nvSpPr>
        <p:spPr>
          <a:xfrm>
            <a:off x="7042349" y="3417015"/>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226" name="Group 225">
            <a:extLst>
              <a:ext uri="{FF2B5EF4-FFF2-40B4-BE49-F238E27FC236}">
                <a16:creationId xmlns:a16="http://schemas.microsoft.com/office/drawing/2014/main" id="{1E5F2BA3-9A9B-4898-9D30-F6AB98749C5C}"/>
              </a:ext>
            </a:extLst>
          </p:cNvPr>
          <p:cNvGrpSpPr/>
          <p:nvPr/>
        </p:nvGrpSpPr>
        <p:grpSpPr>
          <a:xfrm>
            <a:off x="4581601" y="3152555"/>
            <a:ext cx="721037" cy="444217"/>
            <a:chOff x="3240661" y="1005909"/>
            <a:chExt cx="540854" cy="333210"/>
          </a:xfrm>
        </p:grpSpPr>
        <p:grpSp>
          <p:nvGrpSpPr>
            <p:cNvPr id="227" name="Group 226">
              <a:extLst>
                <a:ext uri="{FF2B5EF4-FFF2-40B4-BE49-F238E27FC236}">
                  <a16:creationId xmlns:a16="http://schemas.microsoft.com/office/drawing/2014/main" id="{12B180F5-A5D0-4648-84D0-4ED58B5BD06D}"/>
                </a:ext>
              </a:extLst>
            </p:cNvPr>
            <p:cNvGrpSpPr/>
            <p:nvPr/>
          </p:nvGrpSpPr>
          <p:grpSpPr>
            <a:xfrm>
              <a:off x="3240661" y="1005909"/>
              <a:ext cx="540854" cy="333210"/>
              <a:chOff x="1926169" y="1632181"/>
              <a:chExt cx="540854" cy="333210"/>
            </a:xfrm>
          </p:grpSpPr>
          <p:sp>
            <p:nvSpPr>
              <p:cNvPr id="229" name="Rectangle 228">
                <a:extLst>
                  <a:ext uri="{FF2B5EF4-FFF2-40B4-BE49-F238E27FC236}">
                    <a16:creationId xmlns:a16="http://schemas.microsoft.com/office/drawing/2014/main" id="{6FB04E96-90B8-47ED-8ABE-BD331E5D6799}"/>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0" name="Rectangle 229">
                <a:extLst>
                  <a:ext uri="{FF2B5EF4-FFF2-40B4-BE49-F238E27FC236}">
                    <a16:creationId xmlns:a16="http://schemas.microsoft.com/office/drawing/2014/main" id="{94D741C6-D82B-4F5D-BEF1-0A7C96672F0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2" name="Rectangle 231">
                <a:extLst>
                  <a:ext uri="{FF2B5EF4-FFF2-40B4-BE49-F238E27FC236}">
                    <a16:creationId xmlns:a16="http://schemas.microsoft.com/office/drawing/2014/main" id="{37544669-D854-4991-971B-D0AA215FEFB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3" name="Rectangle 232">
                <a:extLst>
                  <a:ext uri="{FF2B5EF4-FFF2-40B4-BE49-F238E27FC236}">
                    <a16:creationId xmlns:a16="http://schemas.microsoft.com/office/drawing/2014/main" id="{4ACFC51D-5F7E-4993-A2C3-9EEBAC8011A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64BA2B0A-78FC-4D89-9B95-D71F5AD3F323}"/>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28" name="Rectangle 227">
              <a:extLst>
                <a:ext uri="{FF2B5EF4-FFF2-40B4-BE49-F238E27FC236}">
                  <a16:creationId xmlns:a16="http://schemas.microsoft.com/office/drawing/2014/main" id="{97EF08B3-0AC2-412D-A65F-90C0730A681F}"/>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44" name="Group 243">
            <a:extLst>
              <a:ext uri="{FF2B5EF4-FFF2-40B4-BE49-F238E27FC236}">
                <a16:creationId xmlns:a16="http://schemas.microsoft.com/office/drawing/2014/main" id="{0375CEEF-1886-4143-AAEC-C87A95E6A174}"/>
              </a:ext>
            </a:extLst>
          </p:cNvPr>
          <p:cNvGrpSpPr/>
          <p:nvPr/>
        </p:nvGrpSpPr>
        <p:grpSpPr>
          <a:xfrm>
            <a:off x="5305083" y="3152557"/>
            <a:ext cx="721037" cy="444217"/>
            <a:chOff x="3240661" y="1005909"/>
            <a:chExt cx="540854" cy="333210"/>
          </a:xfrm>
        </p:grpSpPr>
        <p:grpSp>
          <p:nvGrpSpPr>
            <p:cNvPr id="245" name="Group 244">
              <a:extLst>
                <a:ext uri="{FF2B5EF4-FFF2-40B4-BE49-F238E27FC236}">
                  <a16:creationId xmlns:a16="http://schemas.microsoft.com/office/drawing/2014/main" id="{EA05F560-638D-4F63-A795-71C8C12A13B9}"/>
                </a:ext>
              </a:extLst>
            </p:cNvPr>
            <p:cNvGrpSpPr/>
            <p:nvPr/>
          </p:nvGrpSpPr>
          <p:grpSpPr>
            <a:xfrm>
              <a:off x="3240661" y="1005909"/>
              <a:ext cx="540854" cy="333210"/>
              <a:chOff x="1926169" y="1632181"/>
              <a:chExt cx="540854" cy="333210"/>
            </a:xfrm>
          </p:grpSpPr>
          <p:sp>
            <p:nvSpPr>
              <p:cNvPr id="247" name="Rectangle 246">
                <a:extLst>
                  <a:ext uri="{FF2B5EF4-FFF2-40B4-BE49-F238E27FC236}">
                    <a16:creationId xmlns:a16="http://schemas.microsoft.com/office/drawing/2014/main" id="{12599E1F-8020-4F89-A5FA-9664CE20A758}"/>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8" name="Rectangle 247">
                <a:extLst>
                  <a:ext uri="{FF2B5EF4-FFF2-40B4-BE49-F238E27FC236}">
                    <a16:creationId xmlns:a16="http://schemas.microsoft.com/office/drawing/2014/main" id="{687CB90B-B3EA-4638-BF84-ECCBB3522BA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9" name="Rectangle 248">
                <a:extLst>
                  <a:ext uri="{FF2B5EF4-FFF2-40B4-BE49-F238E27FC236}">
                    <a16:creationId xmlns:a16="http://schemas.microsoft.com/office/drawing/2014/main" id="{FC0AAB1B-97EE-44A3-8EBB-37A37DEC81BE}"/>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0" name="Rectangle 249">
                <a:extLst>
                  <a:ext uri="{FF2B5EF4-FFF2-40B4-BE49-F238E27FC236}">
                    <a16:creationId xmlns:a16="http://schemas.microsoft.com/office/drawing/2014/main" id="{027B0E66-FEB6-4B7C-B525-8D2D8AA8E412}"/>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1" name="Rectangle 250">
                <a:extLst>
                  <a:ext uri="{FF2B5EF4-FFF2-40B4-BE49-F238E27FC236}">
                    <a16:creationId xmlns:a16="http://schemas.microsoft.com/office/drawing/2014/main" id="{EE360A63-8959-4166-8E9D-F6B53E0C192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46" name="Rectangle 245">
              <a:extLst>
                <a:ext uri="{FF2B5EF4-FFF2-40B4-BE49-F238E27FC236}">
                  <a16:creationId xmlns:a16="http://schemas.microsoft.com/office/drawing/2014/main" id="{3F4FBCCE-7672-42F4-ACFE-9A60DE7826D2}"/>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52" name="Group 251">
            <a:extLst>
              <a:ext uri="{FF2B5EF4-FFF2-40B4-BE49-F238E27FC236}">
                <a16:creationId xmlns:a16="http://schemas.microsoft.com/office/drawing/2014/main" id="{A05E7718-1F98-4718-81DC-C191C54A4BD2}"/>
              </a:ext>
            </a:extLst>
          </p:cNvPr>
          <p:cNvGrpSpPr/>
          <p:nvPr/>
        </p:nvGrpSpPr>
        <p:grpSpPr>
          <a:xfrm>
            <a:off x="4581600" y="3584630"/>
            <a:ext cx="721037" cy="444217"/>
            <a:chOff x="3240661" y="1005909"/>
            <a:chExt cx="540854" cy="333210"/>
          </a:xfrm>
        </p:grpSpPr>
        <p:grpSp>
          <p:nvGrpSpPr>
            <p:cNvPr id="253" name="Group 252">
              <a:extLst>
                <a:ext uri="{FF2B5EF4-FFF2-40B4-BE49-F238E27FC236}">
                  <a16:creationId xmlns:a16="http://schemas.microsoft.com/office/drawing/2014/main" id="{E3567808-B273-4329-BDA7-FF672B0DA364}"/>
                </a:ext>
              </a:extLst>
            </p:cNvPr>
            <p:cNvGrpSpPr/>
            <p:nvPr/>
          </p:nvGrpSpPr>
          <p:grpSpPr>
            <a:xfrm>
              <a:off x="3240661" y="1005909"/>
              <a:ext cx="540854" cy="333210"/>
              <a:chOff x="1926169" y="1632181"/>
              <a:chExt cx="540854" cy="333210"/>
            </a:xfrm>
          </p:grpSpPr>
          <p:sp>
            <p:nvSpPr>
              <p:cNvPr id="255" name="Rectangle 254">
                <a:extLst>
                  <a:ext uri="{FF2B5EF4-FFF2-40B4-BE49-F238E27FC236}">
                    <a16:creationId xmlns:a16="http://schemas.microsoft.com/office/drawing/2014/main" id="{BC86C361-EA3A-4034-8E8B-FF4D29752FF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6714069E-5CFB-45A0-8B68-76D0737C87D6}"/>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7" name="Rectangle 256">
                <a:extLst>
                  <a:ext uri="{FF2B5EF4-FFF2-40B4-BE49-F238E27FC236}">
                    <a16:creationId xmlns:a16="http://schemas.microsoft.com/office/drawing/2014/main" id="{FB557109-0305-4429-84E8-C583600E1E20}"/>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8" name="Rectangle 257">
                <a:extLst>
                  <a:ext uri="{FF2B5EF4-FFF2-40B4-BE49-F238E27FC236}">
                    <a16:creationId xmlns:a16="http://schemas.microsoft.com/office/drawing/2014/main" id="{D0B37AA2-3832-44CC-BF06-4BA3621E6EBA}"/>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9" name="Rectangle 258">
                <a:extLst>
                  <a:ext uri="{FF2B5EF4-FFF2-40B4-BE49-F238E27FC236}">
                    <a16:creationId xmlns:a16="http://schemas.microsoft.com/office/drawing/2014/main" id="{E980358F-68EB-46F9-AB61-F2ABC1FA2D4D}"/>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54" name="Rectangle 253">
              <a:extLst>
                <a:ext uri="{FF2B5EF4-FFF2-40B4-BE49-F238E27FC236}">
                  <a16:creationId xmlns:a16="http://schemas.microsoft.com/office/drawing/2014/main" id="{48A07425-40A2-4C2C-8EF1-BB1ED3614E99}"/>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60" name="Group 259">
            <a:extLst>
              <a:ext uri="{FF2B5EF4-FFF2-40B4-BE49-F238E27FC236}">
                <a16:creationId xmlns:a16="http://schemas.microsoft.com/office/drawing/2014/main" id="{C1A2E37E-BEE9-4057-83DF-FC6056143D6F}"/>
              </a:ext>
            </a:extLst>
          </p:cNvPr>
          <p:cNvGrpSpPr/>
          <p:nvPr/>
        </p:nvGrpSpPr>
        <p:grpSpPr>
          <a:xfrm>
            <a:off x="5300054" y="3584630"/>
            <a:ext cx="721037" cy="444217"/>
            <a:chOff x="3240661" y="1005909"/>
            <a:chExt cx="540854" cy="333210"/>
          </a:xfrm>
        </p:grpSpPr>
        <p:grpSp>
          <p:nvGrpSpPr>
            <p:cNvPr id="261" name="Group 260">
              <a:extLst>
                <a:ext uri="{FF2B5EF4-FFF2-40B4-BE49-F238E27FC236}">
                  <a16:creationId xmlns:a16="http://schemas.microsoft.com/office/drawing/2014/main" id="{D7407617-AB91-4395-BDB2-51180C94C175}"/>
                </a:ext>
              </a:extLst>
            </p:cNvPr>
            <p:cNvGrpSpPr/>
            <p:nvPr/>
          </p:nvGrpSpPr>
          <p:grpSpPr>
            <a:xfrm>
              <a:off x="3240661" y="1005909"/>
              <a:ext cx="540854" cy="333210"/>
              <a:chOff x="1926169" y="1632181"/>
              <a:chExt cx="540854" cy="333210"/>
            </a:xfrm>
          </p:grpSpPr>
          <p:sp>
            <p:nvSpPr>
              <p:cNvPr id="263" name="Rectangle 262">
                <a:extLst>
                  <a:ext uri="{FF2B5EF4-FFF2-40B4-BE49-F238E27FC236}">
                    <a16:creationId xmlns:a16="http://schemas.microsoft.com/office/drawing/2014/main" id="{F6A9ABC2-116D-455C-9641-2F7A7A90DCEB}"/>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4" name="Rectangle 263">
                <a:extLst>
                  <a:ext uri="{FF2B5EF4-FFF2-40B4-BE49-F238E27FC236}">
                    <a16:creationId xmlns:a16="http://schemas.microsoft.com/office/drawing/2014/main" id="{5D30D9C1-125C-4400-8D7C-787B3F3F581A}"/>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5" name="Rectangle 264">
                <a:extLst>
                  <a:ext uri="{FF2B5EF4-FFF2-40B4-BE49-F238E27FC236}">
                    <a16:creationId xmlns:a16="http://schemas.microsoft.com/office/drawing/2014/main" id="{9AE861C3-5AAD-4DDD-99A7-75B50E979C9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6" name="Rectangle 265">
                <a:extLst>
                  <a:ext uri="{FF2B5EF4-FFF2-40B4-BE49-F238E27FC236}">
                    <a16:creationId xmlns:a16="http://schemas.microsoft.com/office/drawing/2014/main" id="{1BE976DC-4076-4D6C-A256-2F93FE1AE6FE}"/>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7" name="Rectangle 266">
                <a:extLst>
                  <a:ext uri="{FF2B5EF4-FFF2-40B4-BE49-F238E27FC236}">
                    <a16:creationId xmlns:a16="http://schemas.microsoft.com/office/drawing/2014/main" id="{E5F7A99B-EE8A-485E-A2AE-42105EE8FEF5}"/>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62" name="Rectangle 261">
              <a:extLst>
                <a:ext uri="{FF2B5EF4-FFF2-40B4-BE49-F238E27FC236}">
                  <a16:creationId xmlns:a16="http://schemas.microsoft.com/office/drawing/2014/main" id="{3D674DCE-415C-41B6-A650-2007074CC9D1}"/>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86" name="Group 285">
            <a:extLst>
              <a:ext uri="{FF2B5EF4-FFF2-40B4-BE49-F238E27FC236}">
                <a16:creationId xmlns:a16="http://schemas.microsoft.com/office/drawing/2014/main" id="{9DA92E84-789B-4C13-9B09-D79BA41F3E47}"/>
              </a:ext>
            </a:extLst>
          </p:cNvPr>
          <p:cNvGrpSpPr/>
          <p:nvPr/>
        </p:nvGrpSpPr>
        <p:grpSpPr>
          <a:xfrm>
            <a:off x="5301731" y="4018384"/>
            <a:ext cx="721037" cy="444217"/>
            <a:chOff x="1926169" y="1632181"/>
            <a:chExt cx="540854" cy="333210"/>
          </a:xfrm>
        </p:grpSpPr>
        <p:sp>
          <p:nvSpPr>
            <p:cNvPr id="287" name="Rectangle 286">
              <a:extLst>
                <a:ext uri="{FF2B5EF4-FFF2-40B4-BE49-F238E27FC236}">
                  <a16:creationId xmlns:a16="http://schemas.microsoft.com/office/drawing/2014/main" id="{E3E923EF-FACC-47A0-BBE3-B91815CA1B15}"/>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8" name="Rectangle 287">
              <a:extLst>
                <a:ext uri="{FF2B5EF4-FFF2-40B4-BE49-F238E27FC236}">
                  <a16:creationId xmlns:a16="http://schemas.microsoft.com/office/drawing/2014/main" id="{09C7300C-18B3-4800-83A4-9F88F35D70E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9" name="Rectangle 288">
              <a:extLst>
                <a:ext uri="{FF2B5EF4-FFF2-40B4-BE49-F238E27FC236}">
                  <a16:creationId xmlns:a16="http://schemas.microsoft.com/office/drawing/2014/main" id="{FE60CC06-E734-4C19-92EE-3F675C946852}"/>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0" name="Rectangle 289">
              <a:extLst>
                <a:ext uri="{FF2B5EF4-FFF2-40B4-BE49-F238E27FC236}">
                  <a16:creationId xmlns:a16="http://schemas.microsoft.com/office/drawing/2014/main" id="{47140C79-15DA-415E-80DC-28E0432B8BD7}"/>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1" name="Rectangle 290">
              <a:extLst>
                <a:ext uri="{FF2B5EF4-FFF2-40B4-BE49-F238E27FC236}">
                  <a16:creationId xmlns:a16="http://schemas.microsoft.com/office/drawing/2014/main" id="{B4B4E8CE-8094-44F4-9AFD-2C5A1EE5054C}"/>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292" name="Group 291">
            <a:extLst>
              <a:ext uri="{FF2B5EF4-FFF2-40B4-BE49-F238E27FC236}">
                <a16:creationId xmlns:a16="http://schemas.microsoft.com/office/drawing/2014/main" id="{641CC9D6-3CFA-46F1-9BF5-BEE919BE0DCC}"/>
              </a:ext>
            </a:extLst>
          </p:cNvPr>
          <p:cNvGrpSpPr/>
          <p:nvPr/>
        </p:nvGrpSpPr>
        <p:grpSpPr>
          <a:xfrm>
            <a:off x="4583275" y="4018384"/>
            <a:ext cx="721037" cy="444217"/>
            <a:chOff x="1926169" y="1632181"/>
            <a:chExt cx="540854" cy="333210"/>
          </a:xfrm>
        </p:grpSpPr>
        <p:sp>
          <p:nvSpPr>
            <p:cNvPr id="293" name="Rectangle 292">
              <a:extLst>
                <a:ext uri="{FF2B5EF4-FFF2-40B4-BE49-F238E27FC236}">
                  <a16:creationId xmlns:a16="http://schemas.microsoft.com/office/drawing/2014/main" id="{B99A9240-0C45-493A-9706-49E3D4EF6899}"/>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4" name="Rectangle 293">
              <a:extLst>
                <a:ext uri="{FF2B5EF4-FFF2-40B4-BE49-F238E27FC236}">
                  <a16:creationId xmlns:a16="http://schemas.microsoft.com/office/drawing/2014/main" id="{DFD4DDF3-A7A2-47DA-B1F7-50A0EB390CF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5" name="Rectangle 294">
              <a:extLst>
                <a:ext uri="{FF2B5EF4-FFF2-40B4-BE49-F238E27FC236}">
                  <a16:creationId xmlns:a16="http://schemas.microsoft.com/office/drawing/2014/main" id="{B4F9F51A-2D61-4548-A8BE-A12DE80CEE78}"/>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6" name="Rectangle 295">
              <a:extLst>
                <a:ext uri="{FF2B5EF4-FFF2-40B4-BE49-F238E27FC236}">
                  <a16:creationId xmlns:a16="http://schemas.microsoft.com/office/drawing/2014/main" id="{1398CA90-EFD1-44FA-9887-C3FAA9596BBC}"/>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7" name="Rectangle 296">
              <a:extLst>
                <a:ext uri="{FF2B5EF4-FFF2-40B4-BE49-F238E27FC236}">
                  <a16:creationId xmlns:a16="http://schemas.microsoft.com/office/drawing/2014/main" id="{B759C772-F38A-432A-9175-55049F7FE2F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298" name="Group 297">
            <a:extLst>
              <a:ext uri="{FF2B5EF4-FFF2-40B4-BE49-F238E27FC236}">
                <a16:creationId xmlns:a16="http://schemas.microsoft.com/office/drawing/2014/main" id="{7AFFE960-4D1F-42B8-BCA1-01F36E516346}"/>
              </a:ext>
            </a:extLst>
          </p:cNvPr>
          <p:cNvGrpSpPr/>
          <p:nvPr/>
        </p:nvGrpSpPr>
        <p:grpSpPr>
          <a:xfrm>
            <a:off x="4583439" y="4472095"/>
            <a:ext cx="721037" cy="444217"/>
            <a:chOff x="1926169" y="1632181"/>
            <a:chExt cx="540854" cy="333210"/>
          </a:xfrm>
        </p:grpSpPr>
        <p:sp>
          <p:nvSpPr>
            <p:cNvPr id="299" name="Rectangle 298">
              <a:extLst>
                <a:ext uri="{FF2B5EF4-FFF2-40B4-BE49-F238E27FC236}">
                  <a16:creationId xmlns:a16="http://schemas.microsoft.com/office/drawing/2014/main" id="{4DD22BA2-0274-4EB0-B5FD-D10C7BD0E74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0" name="Rectangle 299">
              <a:extLst>
                <a:ext uri="{FF2B5EF4-FFF2-40B4-BE49-F238E27FC236}">
                  <a16:creationId xmlns:a16="http://schemas.microsoft.com/office/drawing/2014/main" id="{8182AFAB-27D4-4FF4-A5DF-41AC577F6472}"/>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1" name="Rectangle 300">
              <a:extLst>
                <a:ext uri="{FF2B5EF4-FFF2-40B4-BE49-F238E27FC236}">
                  <a16:creationId xmlns:a16="http://schemas.microsoft.com/office/drawing/2014/main" id="{AA8F34B9-72CC-45EE-93E8-C2F7CE960E2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55DF5D10-B6FB-42DA-AF96-5B9798B18618}"/>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3" name="Rectangle 302">
              <a:extLst>
                <a:ext uri="{FF2B5EF4-FFF2-40B4-BE49-F238E27FC236}">
                  <a16:creationId xmlns:a16="http://schemas.microsoft.com/office/drawing/2014/main" id="{42CD82E7-27DC-432A-9812-F8C83242D179}"/>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316" name="Rectangle 315">
            <a:extLst>
              <a:ext uri="{FF2B5EF4-FFF2-40B4-BE49-F238E27FC236}">
                <a16:creationId xmlns:a16="http://schemas.microsoft.com/office/drawing/2014/main" id="{38C316BB-F1B9-4F42-BCA4-B03D860A8D29}"/>
              </a:ext>
            </a:extLst>
          </p:cNvPr>
          <p:cNvSpPr/>
          <p:nvPr/>
        </p:nvSpPr>
        <p:spPr>
          <a:xfrm>
            <a:off x="4742870" y="4129226"/>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sp>
        <p:nvSpPr>
          <p:cNvPr id="440" name="Rectangle 439"/>
          <p:cNvSpPr/>
          <p:nvPr/>
        </p:nvSpPr>
        <p:spPr>
          <a:xfrm>
            <a:off x="4730155" y="4589064"/>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sp>
        <p:nvSpPr>
          <p:cNvPr id="404" name="Rectangle 403"/>
          <p:cNvSpPr/>
          <p:nvPr/>
        </p:nvSpPr>
        <p:spPr>
          <a:xfrm>
            <a:off x="5425463" y="4136650"/>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318" name="Group 317">
            <a:extLst>
              <a:ext uri="{FF2B5EF4-FFF2-40B4-BE49-F238E27FC236}">
                <a16:creationId xmlns:a16="http://schemas.microsoft.com/office/drawing/2014/main" id="{37B84503-81DB-4AC1-ADBA-51CEBC8D59E7}"/>
              </a:ext>
            </a:extLst>
          </p:cNvPr>
          <p:cNvGrpSpPr/>
          <p:nvPr/>
        </p:nvGrpSpPr>
        <p:grpSpPr>
          <a:xfrm>
            <a:off x="5318085" y="4476683"/>
            <a:ext cx="721037" cy="444217"/>
            <a:chOff x="1926169" y="1632181"/>
            <a:chExt cx="540854" cy="333210"/>
          </a:xfrm>
        </p:grpSpPr>
        <p:sp>
          <p:nvSpPr>
            <p:cNvPr id="319" name="Rectangle 318">
              <a:extLst>
                <a:ext uri="{FF2B5EF4-FFF2-40B4-BE49-F238E27FC236}">
                  <a16:creationId xmlns:a16="http://schemas.microsoft.com/office/drawing/2014/main" id="{196F08B0-08DA-400F-82AA-F827AE6F95B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0" name="Rectangle 319">
              <a:extLst>
                <a:ext uri="{FF2B5EF4-FFF2-40B4-BE49-F238E27FC236}">
                  <a16:creationId xmlns:a16="http://schemas.microsoft.com/office/drawing/2014/main" id="{E80225D1-A59B-4D4D-B174-ACCC4CB29365}"/>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1" name="Rectangle 320">
              <a:extLst>
                <a:ext uri="{FF2B5EF4-FFF2-40B4-BE49-F238E27FC236}">
                  <a16:creationId xmlns:a16="http://schemas.microsoft.com/office/drawing/2014/main" id="{32298787-F475-479D-B096-20BA1697B8BB}"/>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2" name="Rectangle 321">
              <a:extLst>
                <a:ext uri="{FF2B5EF4-FFF2-40B4-BE49-F238E27FC236}">
                  <a16:creationId xmlns:a16="http://schemas.microsoft.com/office/drawing/2014/main" id="{51C75537-70BC-4D8E-8D84-3E24231EBE1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3" name="Rectangle 322">
              <a:extLst>
                <a:ext uri="{FF2B5EF4-FFF2-40B4-BE49-F238E27FC236}">
                  <a16:creationId xmlns:a16="http://schemas.microsoft.com/office/drawing/2014/main" id="{795F74CD-4BDC-4181-AEE7-087C873B03D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325" name="Group 324">
            <a:extLst>
              <a:ext uri="{FF2B5EF4-FFF2-40B4-BE49-F238E27FC236}">
                <a16:creationId xmlns:a16="http://schemas.microsoft.com/office/drawing/2014/main" id="{B41F6AFA-8311-4118-94B2-E71E131C5556}"/>
              </a:ext>
            </a:extLst>
          </p:cNvPr>
          <p:cNvGrpSpPr/>
          <p:nvPr/>
        </p:nvGrpSpPr>
        <p:grpSpPr>
          <a:xfrm>
            <a:off x="5316672" y="4923194"/>
            <a:ext cx="721037" cy="444217"/>
            <a:chOff x="1926169" y="1632181"/>
            <a:chExt cx="540854" cy="333210"/>
          </a:xfrm>
        </p:grpSpPr>
        <p:sp>
          <p:nvSpPr>
            <p:cNvPr id="326" name="Rectangle 325">
              <a:extLst>
                <a:ext uri="{FF2B5EF4-FFF2-40B4-BE49-F238E27FC236}">
                  <a16:creationId xmlns:a16="http://schemas.microsoft.com/office/drawing/2014/main" id="{67F938B1-5B52-4F84-97EC-2EA4F614B2C6}"/>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7" name="Rectangle 326">
              <a:extLst>
                <a:ext uri="{FF2B5EF4-FFF2-40B4-BE49-F238E27FC236}">
                  <a16:creationId xmlns:a16="http://schemas.microsoft.com/office/drawing/2014/main" id="{0A4463CC-FC5E-4E65-A96C-D8D2148827E7}"/>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8" name="Rectangle 327">
              <a:extLst>
                <a:ext uri="{FF2B5EF4-FFF2-40B4-BE49-F238E27FC236}">
                  <a16:creationId xmlns:a16="http://schemas.microsoft.com/office/drawing/2014/main" id="{181D36F0-475E-4755-AB61-F54D7D0EE1F7}"/>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8720A08C-8E64-46F4-8F69-45AD6EA9AC66}"/>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1928F19C-0860-4C8E-931B-2512939572BE}"/>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331" name="Rectangle 330">
            <a:extLst>
              <a:ext uri="{FF2B5EF4-FFF2-40B4-BE49-F238E27FC236}">
                <a16:creationId xmlns:a16="http://schemas.microsoft.com/office/drawing/2014/main" id="{3F2CB0BF-CF2A-4701-8F0B-B75C54E1427A}"/>
              </a:ext>
            </a:extLst>
          </p:cNvPr>
          <p:cNvSpPr/>
          <p:nvPr/>
        </p:nvSpPr>
        <p:spPr>
          <a:xfrm>
            <a:off x="5461213" y="5035573"/>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332" name="Rectangle 331">
            <a:extLst>
              <a:ext uri="{FF2B5EF4-FFF2-40B4-BE49-F238E27FC236}">
                <a16:creationId xmlns:a16="http://schemas.microsoft.com/office/drawing/2014/main" id="{B2BC2EE2-9D9D-4A52-98C8-144B2E371EBB}"/>
              </a:ext>
            </a:extLst>
          </p:cNvPr>
          <p:cNvSpPr/>
          <p:nvPr/>
        </p:nvSpPr>
        <p:spPr>
          <a:xfrm>
            <a:off x="5440589" y="4587623"/>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333" name="Rectangle 332">
            <a:extLst>
              <a:ext uri="{FF2B5EF4-FFF2-40B4-BE49-F238E27FC236}">
                <a16:creationId xmlns:a16="http://schemas.microsoft.com/office/drawing/2014/main" id="{DBDC445F-87D9-403E-B9C8-DAB85BBF2639}"/>
              </a:ext>
            </a:extLst>
          </p:cNvPr>
          <p:cNvSpPr/>
          <p:nvPr/>
        </p:nvSpPr>
        <p:spPr>
          <a:xfrm>
            <a:off x="7104835" y="3586176"/>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Tree>
    <p:extLst>
      <p:ext uri="{BB962C8B-B14F-4D97-AF65-F5344CB8AC3E}">
        <p14:creationId xmlns:p14="http://schemas.microsoft.com/office/powerpoint/2010/main" val="747950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110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500"/>
                                        <p:tgtEl>
                                          <p:spTgt spid="492"/>
                                        </p:tgtEl>
                                      </p:cBhvr>
                                    </p:animEffect>
                                  </p:childTnLst>
                                </p:cTn>
                              </p:par>
                              <p:par>
                                <p:cTn id="11" presetID="10" presetClass="entr" presetSubtype="0" fill="hold" nodeType="withEffect">
                                  <p:stCondLst>
                                    <p:cond delay="110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500"/>
                                        <p:tgtEl>
                                          <p:spTgt spid="226"/>
                                        </p:tgtEl>
                                      </p:cBhvr>
                                    </p:animEffect>
                                  </p:childTnLst>
                                </p:cTn>
                              </p:par>
                              <p:par>
                                <p:cTn id="14" presetID="10" presetClass="entr" presetSubtype="0" fill="hold" nodeType="withEffect">
                                  <p:stCondLst>
                                    <p:cond delay="110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par>
                                <p:cTn id="17" presetID="10" presetClass="entr" presetSubtype="0" fill="hold" nodeType="withEffect">
                                  <p:stCondLst>
                                    <p:cond delay="1100"/>
                                  </p:stCondLst>
                                  <p:childTnLst>
                                    <p:set>
                                      <p:cBhvr>
                                        <p:cTn id="18" dur="1" fill="hold">
                                          <p:stCondLst>
                                            <p:cond delay="0"/>
                                          </p:stCondLst>
                                        </p:cTn>
                                        <p:tgtEl>
                                          <p:spTgt spid="252"/>
                                        </p:tgtEl>
                                        <p:attrNameLst>
                                          <p:attrName>style.visibility</p:attrName>
                                        </p:attrNameLst>
                                      </p:cBhvr>
                                      <p:to>
                                        <p:strVal val="visible"/>
                                      </p:to>
                                    </p:set>
                                    <p:animEffect transition="in" filter="fade">
                                      <p:cBhvr>
                                        <p:cTn id="19" dur="500"/>
                                        <p:tgtEl>
                                          <p:spTgt spid="252"/>
                                        </p:tgtEl>
                                      </p:cBhvr>
                                    </p:animEffect>
                                  </p:childTnLst>
                                </p:cTn>
                              </p:par>
                              <p:par>
                                <p:cTn id="20" presetID="10" presetClass="entr" presetSubtype="0" fill="hold" nodeType="withEffect">
                                  <p:stCondLst>
                                    <p:cond delay="1100"/>
                                  </p:stCondLst>
                                  <p:childTnLst>
                                    <p:set>
                                      <p:cBhvr>
                                        <p:cTn id="21" dur="1" fill="hold">
                                          <p:stCondLst>
                                            <p:cond delay="0"/>
                                          </p:stCondLst>
                                        </p:cTn>
                                        <p:tgtEl>
                                          <p:spTgt spid="260"/>
                                        </p:tgtEl>
                                        <p:attrNameLst>
                                          <p:attrName>style.visibility</p:attrName>
                                        </p:attrNameLst>
                                      </p:cBhvr>
                                      <p:to>
                                        <p:strVal val="visible"/>
                                      </p:to>
                                    </p:set>
                                    <p:animEffect transition="in" filter="fade">
                                      <p:cBhvr>
                                        <p:cTn id="22"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3600">
                <a:solidFill>
                  <a:srgbClr val="0078D7"/>
                </a:solidFill>
              </a:rPr>
              <a:t>The elements of </a:t>
            </a:r>
            <a:r>
              <a:rPr lang="en-US" sz="3600">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a:highlight>
                  <a:srgbClr val="808080"/>
                </a:highlight>
              </a:rPr>
              <a:t>Azure Kubernetes Service</a:t>
            </a:r>
          </a:p>
        </p:txBody>
      </p:sp>
    </p:spTree>
    <p:extLst>
      <p:ext uri="{BB962C8B-B14F-4D97-AF65-F5344CB8AC3E}">
        <p14:creationId xmlns:p14="http://schemas.microsoft.com/office/powerpoint/2010/main" val="19872317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a:t>Azure Kubernetes Service (AKS)</a:t>
            </a:r>
          </a:p>
        </p:txBody>
      </p:sp>
      <p:sp>
        <p:nvSpPr>
          <p:cNvPr id="6" name="Text Placeholder 5"/>
          <p:cNvSpPr>
            <a:spLocks noGrp="1"/>
          </p:cNvSpPr>
          <p:nvPr>
            <p:ph type="body" sz="quarter" idx="10"/>
          </p:nvPr>
        </p:nvSpPr>
        <p:spPr>
          <a:xfrm>
            <a:off x="542962" y="1551789"/>
            <a:ext cx="8145080" cy="4212692"/>
          </a:xfrm>
        </p:spPr>
        <p:txBody>
          <a:bodyPr/>
          <a:lstStyle/>
          <a:p>
            <a:pPr>
              <a:spcBef>
                <a:spcPts val="1800"/>
              </a:spcBef>
            </a:pPr>
            <a:r>
              <a:rPr lang="en-US" sz="2745">
                <a:latin typeface="+mn-lt"/>
              </a:rPr>
              <a:t>Fully-managed Kubernetes platform hosted in Azure as a PaaS service</a:t>
            </a:r>
          </a:p>
          <a:p>
            <a:pPr>
              <a:spcBef>
                <a:spcPts val="1800"/>
              </a:spcBef>
            </a:pPr>
            <a:r>
              <a:rPr lang="en-US" sz="2745">
                <a:latin typeface="+mn-lt"/>
                <a:sym typeface="Wingdings" panose="05000000000000000000" pitchFamily="2" charset="2"/>
              </a:rPr>
              <a:t>Deeply integrated with Azure dev tools and services</a:t>
            </a:r>
          </a:p>
          <a:p>
            <a:pPr>
              <a:spcBef>
                <a:spcPts val="1800"/>
              </a:spcBef>
            </a:pPr>
            <a:r>
              <a:rPr lang="en-US" sz="2745">
                <a:latin typeface="+mn-lt"/>
              </a:rPr>
              <a:t>Abstracts the complexity and operational overhead of managing Kubernetes</a:t>
            </a:r>
          </a:p>
          <a:p>
            <a:pPr marL="457112" indent="-457112">
              <a:spcBef>
                <a:spcPts val="1200"/>
              </a:spcBef>
              <a:buFont typeface="Arial" panose="020B0604020202020204" pitchFamily="34" charset="0"/>
              <a:buChar char="•"/>
            </a:pPr>
            <a:r>
              <a:rPr lang="en-US" sz="2353">
                <a:latin typeface="+mn-lt"/>
              </a:rPr>
              <a:t>AKS implements K8s services, with a custom K8s config file optimized for Azure</a:t>
            </a:r>
          </a:p>
          <a:p>
            <a:pPr marL="457112" indent="-457112">
              <a:spcBef>
                <a:spcPts val="1200"/>
              </a:spcBef>
              <a:buFont typeface="Arial" panose="020B0604020202020204" pitchFamily="34" charset="0"/>
              <a:buChar char="•"/>
            </a:pPr>
            <a:r>
              <a:rPr lang="en-US" sz="2353">
                <a:latin typeface="+mn-lt"/>
              </a:rPr>
              <a:t>AKS is a K8s managed service w/in Azure</a:t>
            </a:r>
            <a:endParaRPr lang="en-US">
              <a:latin typeface="+mn-lt"/>
            </a:endParaRPr>
          </a:p>
        </p:txBody>
      </p:sp>
      <p:pic>
        <p:nvPicPr>
          <p:cNvPr id="3" name="Picture 2">
            <a:extLst>
              <a:ext uri="{FF2B5EF4-FFF2-40B4-BE49-F238E27FC236}">
                <a16:creationId xmlns:a16="http://schemas.microsoft.com/office/drawing/2014/main" id="{713ABDCC-6972-4EC0-80C0-B17F1E1819FF}"/>
              </a:ext>
            </a:extLst>
          </p:cNvPr>
          <p:cNvPicPr>
            <a:picLocks noChangeAspect="1"/>
          </p:cNvPicPr>
          <p:nvPr/>
        </p:nvPicPr>
        <p:blipFill>
          <a:blip r:embed="rId3"/>
          <a:stretch>
            <a:fillRect/>
          </a:stretch>
        </p:blipFill>
        <p:spPr>
          <a:xfrm>
            <a:off x="10391599" y="-117464"/>
            <a:ext cx="1713614" cy="1713614"/>
          </a:xfrm>
          <a:prstGeom prst="rect">
            <a:avLst/>
          </a:prstGeom>
        </p:spPr>
      </p:pic>
      <p:sp>
        <p:nvSpPr>
          <p:cNvPr id="5" name="Title 16">
            <a:extLst>
              <a:ext uri="{FF2B5EF4-FFF2-40B4-BE49-F238E27FC236}">
                <a16:creationId xmlns:a16="http://schemas.microsoft.com/office/drawing/2014/main" id="{CC276F47-41F5-496E-8CB4-C8CA0F7E9E89}"/>
              </a:ext>
            </a:extLst>
          </p:cNvPr>
          <p:cNvSpPr txBox="1">
            <a:spLocks/>
          </p:cNvSpPr>
          <p:nvPr/>
        </p:nvSpPr>
        <p:spPr>
          <a:xfrm>
            <a:off x="8892240" y="1884993"/>
            <a:ext cx="3326317" cy="36356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Aft>
                <a:spcPts val="2400"/>
              </a:spcAft>
              <a:defRPr/>
            </a:pPr>
            <a:r>
              <a:rPr lang="en-US" sz="1800" b="0" spc="0">
                <a:solidFill>
                  <a:srgbClr val="0078D4"/>
                </a:solidFill>
                <a:latin typeface="Segoe UI" panose="020B0502040204020203" pitchFamily="34" charset="0"/>
              </a:rPr>
              <a:t>At no charge…</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Automatic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Monitoring</a:t>
            </a:r>
          </a:p>
          <a:p>
            <a:pPr defTabSz="914367">
              <a:spcAft>
                <a:spcPts val="2400"/>
              </a:spcAft>
              <a:defRPr/>
            </a:pPr>
            <a:endParaRPr lang="en-US" sz="1600" b="0" spc="0">
              <a:solidFill>
                <a:srgbClr val="0078D4"/>
              </a:solidFill>
              <a:latin typeface="Segoe UI" panose="020B0502040204020203" pitchFamily="34" charset="0"/>
            </a:endParaRPr>
          </a:p>
        </p:txBody>
      </p:sp>
      <p:cxnSp>
        <p:nvCxnSpPr>
          <p:cNvPr id="7" name="Straight Connector 6">
            <a:extLst>
              <a:ext uri="{FF2B5EF4-FFF2-40B4-BE49-F238E27FC236}">
                <a16:creationId xmlns:a16="http://schemas.microsoft.com/office/drawing/2014/main" id="{59D2BD73-69E5-498E-98C6-66A42F1887DE}"/>
              </a:ext>
            </a:extLst>
          </p:cNvPr>
          <p:cNvCxnSpPr>
            <a:cxnSpLocks/>
          </p:cNvCxnSpPr>
          <p:nvPr/>
        </p:nvCxnSpPr>
        <p:spPr>
          <a:xfrm>
            <a:off x="8761428" y="870479"/>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35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303" y="214026"/>
            <a:ext cx="3810117" cy="1142838"/>
          </a:xfrm>
        </p:spPr>
        <p:txBody>
          <a:bodyPr/>
          <a:lstStyle/>
          <a:p>
            <a:pPr algn="ctr"/>
            <a:r>
              <a:rPr lang="en-US"/>
              <a:t>Control Plane</a:t>
            </a:r>
          </a:p>
        </p:txBody>
      </p:sp>
      <p:sp>
        <p:nvSpPr>
          <p:cNvPr id="995" name="Rectangle 994"/>
          <p:cNvSpPr/>
          <p:nvPr/>
        </p:nvSpPr>
        <p:spPr>
          <a:xfrm>
            <a:off x="667783" y="1648792"/>
            <a:ext cx="10911164" cy="28910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Container Scheduling</a:t>
            </a:r>
          </a:p>
        </p:txBody>
      </p:sp>
      <p:sp>
        <p:nvSpPr>
          <p:cNvPr id="996" name="Rectangle 995"/>
          <p:cNvSpPr/>
          <p:nvPr/>
        </p:nvSpPr>
        <p:spPr>
          <a:xfrm>
            <a:off x="667783" y="1951110"/>
            <a:ext cx="10911164" cy="28910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Container Orchestration</a:t>
            </a:r>
          </a:p>
        </p:txBody>
      </p:sp>
      <p:grpSp>
        <p:nvGrpSpPr>
          <p:cNvPr id="512" name="Group 511"/>
          <p:cNvGrpSpPr/>
          <p:nvPr/>
        </p:nvGrpSpPr>
        <p:grpSpPr>
          <a:xfrm>
            <a:off x="670457" y="270241"/>
            <a:ext cx="3523328" cy="2062564"/>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lang="en-US" sz="1467" b="1" kern="0">
                    <a:solidFill>
                      <a:srgbClr val="FFFFFF"/>
                    </a:solidFill>
                    <a:latin typeface="Lucida Console" panose="020B0609040504020204" pitchFamily="49" charset="0"/>
                  </a:rPr>
                  <a:t>MASTER NODE</a:t>
                </a:r>
                <a:endParaRPr kumimoji="0" lang="en-US" sz="1467" b="1" i="0" u="none" strike="noStrike" kern="0" cap="none" spc="0" normalizeH="0" baseline="0" noProof="0">
                  <a:ln>
                    <a:noFill/>
                  </a:ln>
                  <a:solidFill>
                    <a:srgbClr val="FFFFFF"/>
                  </a:solidFill>
                  <a:effectLst/>
                  <a:uLnTx/>
                  <a:uFillTx/>
                  <a:latin typeface="Lucida Console" panose="020B0609040504020204" pitchFamily="49" charset="0"/>
                  <a:ea typeface="+mn-ea"/>
                  <a:cs typeface="+mn-cs"/>
                </a:endParaRP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Daemon</a:t>
              </a:r>
            </a:p>
          </p:txBody>
        </p:sp>
      </p:grpSp>
      <p:grpSp>
        <p:nvGrpSpPr>
          <p:cNvPr id="21" name="Group 20"/>
          <p:cNvGrpSpPr/>
          <p:nvPr/>
        </p:nvGrpSpPr>
        <p:grpSpPr>
          <a:xfrm>
            <a:off x="872968" y="1250812"/>
            <a:ext cx="721037" cy="444217"/>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591944" y="1269755"/>
            <a:ext cx="557233" cy="557233"/>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596508" y="1253803"/>
            <a:ext cx="721037" cy="444217"/>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251545" y="1269755"/>
            <a:ext cx="557233" cy="557233"/>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1" name="Group 570"/>
          <p:cNvGrpSpPr/>
          <p:nvPr/>
        </p:nvGrpSpPr>
        <p:grpSpPr>
          <a:xfrm>
            <a:off x="8055620" y="270241"/>
            <a:ext cx="3523328" cy="2062564"/>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lang="en-US" sz="1467" b="1" kern="0">
                    <a:solidFill>
                      <a:srgbClr val="FFFFFF"/>
                    </a:solidFill>
                    <a:latin typeface="Lucida Console" panose="020B0609040504020204" pitchFamily="49" charset="0"/>
                  </a:rPr>
                  <a:t>MASTER NODE</a:t>
                </a:r>
                <a:endParaRPr kumimoji="0" lang="en-US" sz="1467" b="1" i="0" u="none" strike="noStrike" kern="0" cap="none" spc="0" normalizeH="0" baseline="0" noProof="0">
                  <a:ln>
                    <a:noFill/>
                  </a:ln>
                  <a:solidFill>
                    <a:srgbClr val="FFFFFF"/>
                  </a:solidFill>
                  <a:effectLst/>
                  <a:uLnTx/>
                  <a:uFillTx/>
                  <a:latin typeface="Lucida Console" panose="020B0609040504020204" pitchFamily="49" charset="0"/>
                  <a:ea typeface="+mn-ea"/>
                  <a:cs typeface="+mn-cs"/>
                </a:endParaRP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lang="en-US" sz="1467" kern="0">
                  <a:solidFill>
                    <a:srgbClr val="FFFFFF"/>
                  </a:solidFill>
                  <a:latin typeface="Calibri"/>
                </a:rPr>
                <a:t>D</a:t>
              </a:r>
              <a:r>
                <a:rPr kumimoji="0" lang="en-US" sz="1467" b="0" i="0" u="none" strike="noStrike" kern="0" cap="none" spc="0" normalizeH="0" baseline="0" noProof="0" err="1">
                  <a:ln>
                    <a:noFill/>
                  </a:ln>
                  <a:solidFill>
                    <a:srgbClr val="FFFFFF"/>
                  </a:solidFill>
                  <a:effectLst/>
                  <a:uLnTx/>
                  <a:uFillTx/>
                  <a:latin typeface="Calibri"/>
                  <a:ea typeface="+mn-ea"/>
                  <a:cs typeface="+mn-cs"/>
                </a:rPr>
                <a:t>aemon</a:t>
              </a:r>
              <a:endParaRPr kumimoji="0" lang="en-US" sz="1467"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625" name="Group 624"/>
          <p:cNvGrpSpPr/>
          <p:nvPr/>
        </p:nvGrpSpPr>
        <p:grpSpPr>
          <a:xfrm>
            <a:off x="8258131" y="1250812"/>
            <a:ext cx="721037" cy="444217"/>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9977107" y="1269755"/>
            <a:ext cx="557233" cy="557233"/>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8981671" y="1253803"/>
            <a:ext cx="721037" cy="444217"/>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636708" y="1269755"/>
            <a:ext cx="557233" cy="557233"/>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7">
            <a:extLst>
              <a:ext uri="{FF2B5EF4-FFF2-40B4-BE49-F238E27FC236}">
                <a16:creationId xmlns:a16="http://schemas.microsoft.com/office/drawing/2014/main" id="{214C5E7A-8C91-4DEA-AD15-C84F39AB50E7}"/>
              </a:ext>
            </a:extLst>
          </p:cNvPr>
          <p:cNvSpPr/>
          <p:nvPr/>
        </p:nvSpPr>
        <p:spPr bwMode="auto">
          <a:xfrm>
            <a:off x="304800" y="60960"/>
            <a:ext cx="11658600" cy="23491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C3EB1348-18F8-4D9C-84DE-BF1949EDB7F0}"/>
              </a:ext>
            </a:extLst>
          </p:cNvPr>
          <p:cNvSpPr txBox="1"/>
          <p:nvPr/>
        </p:nvSpPr>
        <p:spPr>
          <a:xfrm>
            <a:off x="5069517" y="937069"/>
            <a:ext cx="2072170"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FF0000"/>
                </a:solidFill>
              </a:rPr>
              <a:t>NO CHARGE</a:t>
            </a:r>
          </a:p>
        </p:txBody>
      </p:sp>
      <p:sp>
        <p:nvSpPr>
          <p:cNvPr id="465" name="Title 16">
            <a:extLst>
              <a:ext uri="{FF2B5EF4-FFF2-40B4-BE49-F238E27FC236}">
                <a16:creationId xmlns:a16="http://schemas.microsoft.com/office/drawing/2014/main" id="{79B92724-B64F-41D8-BF49-D63E942CFBA4}"/>
              </a:ext>
            </a:extLst>
          </p:cNvPr>
          <p:cNvSpPr txBox="1">
            <a:spLocks/>
          </p:cNvSpPr>
          <p:nvPr/>
        </p:nvSpPr>
        <p:spPr>
          <a:xfrm>
            <a:off x="7972346" y="138946"/>
            <a:ext cx="3878833" cy="2213426"/>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1500"/>
              </a:spcAft>
              <a:defRPr/>
            </a:pPr>
            <a:r>
              <a:rPr lang="en-US" sz="1800" b="0" spc="0">
                <a:solidFill>
                  <a:srgbClr val="0078D4"/>
                </a:solidFill>
                <a:latin typeface="Segoe UI" panose="020B0502040204020203" pitchFamily="34" charset="0"/>
              </a:rPr>
              <a:t>At no charge…</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Automatic cluster scaling</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Monitoring</a:t>
            </a:r>
          </a:p>
        </p:txBody>
      </p:sp>
      <p:grpSp>
        <p:nvGrpSpPr>
          <p:cNvPr id="971" name="Group 970">
            <a:extLst>
              <a:ext uri="{FF2B5EF4-FFF2-40B4-BE49-F238E27FC236}">
                <a16:creationId xmlns:a16="http://schemas.microsoft.com/office/drawing/2014/main" id="{FBAB7769-9370-474B-B0ED-FD86399C87C7}"/>
              </a:ext>
            </a:extLst>
          </p:cNvPr>
          <p:cNvGrpSpPr/>
          <p:nvPr/>
        </p:nvGrpSpPr>
        <p:grpSpPr>
          <a:xfrm>
            <a:off x="554627" y="2955789"/>
            <a:ext cx="3523328" cy="3085625"/>
            <a:chOff x="4156030" y="3448050"/>
            <a:chExt cx="2566671" cy="2250456"/>
          </a:xfrm>
        </p:grpSpPr>
        <p:sp>
          <p:nvSpPr>
            <p:cNvPr id="972" name="Rectangle 971">
              <a:extLst>
                <a:ext uri="{FF2B5EF4-FFF2-40B4-BE49-F238E27FC236}">
                  <a16:creationId xmlns:a16="http://schemas.microsoft.com/office/drawing/2014/main" id="{3F115EAF-C936-4163-AC44-0C6025564B9C}"/>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3" name="Flowchart: Alternate Process 972">
              <a:extLst>
                <a:ext uri="{FF2B5EF4-FFF2-40B4-BE49-F238E27FC236}">
                  <a16:creationId xmlns:a16="http://schemas.microsoft.com/office/drawing/2014/main" id="{05C2D2F9-B050-4EC0-BAF8-0E1EF3EA4647}"/>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974" name="Group 973">
            <a:extLst>
              <a:ext uri="{FF2B5EF4-FFF2-40B4-BE49-F238E27FC236}">
                <a16:creationId xmlns:a16="http://schemas.microsoft.com/office/drawing/2014/main" id="{FD310733-C60F-44D6-9A23-D03C70D732B3}"/>
              </a:ext>
            </a:extLst>
          </p:cNvPr>
          <p:cNvGrpSpPr/>
          <p:nvPr/>
        </p:nvGrpSpPr>
        <p:grpSpPr>
          <a:xfrm>
            <a:off x="2424383" y="3602822"/>
            <a:ext cx="1513968" cy="2261450"/>
            <a:chOff x="7441366" y="1793260"/>
            <a:chExt cx="1135637" cy="1696328"/>
          </a:xfrm>
        </p:grpSpPr>
        <p:sp>
          <p:nvSpPr>
            <p:cNvPr id="975" name="Rectangle 974">
              <a:extLst>
                <a:ext uri="{FF2B5EF4-FFF2-40B4-BE49-F238E27FC236}">
                  <a16:creationId xmlns:a16="http://schemas.microsoft.com/office/drawing/2014/main" id="{E67EF83A-0094-483C-8FDD-82FF688344E4}"/>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6" name="Flowchart: Alternate Process 975">
              <a:extLst>
                <a:ext uri="{FF2B5EF4-FFF2-40B4-BE49-F238E27FC236}">
                  <a16:creationId xmlns:a16="http://schemas.microsoft.com/office/drawing/2014/main" id="{0E6A3066-C06C-413C-B95E-25B4C4918745}"/>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977" name="Group 976">
            <a:extLst>
              <a:ext uri="{FF2B5EF4-FFF2-40B4-BE49-F238E27FC236}">
                <a16:creationId xmlns:a16="http://schemas.microsoft.com/office/drawing/2014/main" id="{1E68E898-1D27-482D-B7F1-CD3997CA6DF7}"/>
              </a:ext>
            </a:extLst>
          </p:cNvPr>
          <p:cNvGrpSpPr/>
          <p:nvPr/>
        </p:nvGrpSpPr>
        <p:grpSpPr>
          <a:xfrm>
            <a:off x="732523" y="3602822"/>
            <a:ext cx="1513967" cy="2261450"/>
            <a:chOff x="6172291" y="1793260"/>
            <a:chExt cx="1135636" cy="1696328"/>
          </a:xfrm>
        </p:grpSpPr>
        <p:sp>
          <p:nvSpPr>
            <p:cNvPr id="978" name="Rectangle 977">
              <a:extLst>
                <a:ext uri="{FF2B5EF4-FFF2-40B4-BE49-F238E27FC236}">
                  <a16:creationId xmlns:a16="http://schemas.microsoft.com/office/drawing/2014/main" id="{D75DC707-52AB-4172-8BF8-B3D0D0DFA136}"/>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9" name="Flowchart: Alternate Process 978">
              <a:extLst>
                <a:ext uri="{FF2B5EF4-FFF2-40B4-BE49-F238E27FC236}">
                  <a16:creationId xmlns:a16="http://schemas.microsoft.com/office/drawing/2014/main" id="{09061C57-4377-49CB-B33E-537FCDC87F68}"/>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980" name="Rectangle 979">
            <a:extLst>
              <a:ext uri="{FF2B5EF4-FFF2-40B4-BE49-F238E27FC236}">
                <a16:creationId xmlns:a16="http://schemas.microsoft.com/office/drawing/2014/main" id="{AE21CDBB-6712-4800-8CB0-121ABB43B3B9}"/>
              </a:ext>
            </a:extLst>
          </p:cNvPr>
          <p:cNvSpPr/>
          <p:nvPr/>
        </p:nvSpPr>
        <p:spPr>
          <a:xfrm>
            <a:off x="725630" y="3319241"/>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981" name="Group 980">
            <a:extLst>
              <a:ext uri="{FF2B5EF4-FFF2-40B4-BE49-F238E27FC236}">
                <a16:creationId xmlns:a16="http://schemas.microsoft.com/office/drawing/2014/main" id="{233B102B-6501-40A5-9D42-F783EE3E7493}"/>
              </a:ext>
            </a:extLst>
          </p:cNvPr>
          <p:cNvGrpSpPr/>
          <p:nvPr/>
        </p:nvGrpSpPr>
        <p:grpSpPr>
          <a:xfrm>
            <a:off x="763230" y="3936360"/>
            <a:ext cx="721037" cy="444217"/>
            <a:chOff x="3240661" y="1005909"/>
            <a:chExt cx="540854" cy="333210"/>
          </a:xfrm>
        </p:grpSpPr>
        <p:grpSp>
          <p:nvGrpSpPr>
            <p:cNvPr id="982" name="Group 981">
              <a:extLst>
                <a:ext uri="{FF2B5EF4-FFF2-40B4-BE49-F238E27FC236}">
                  <a16:creationId xmlns:a16="http://schemas.microsoft.com/office/drawing/2014/main" id="{ECDD6AE2-19F3-4860-86E8-49ED745F5924}"/>
                </a:ext>
              </a:extLst>
            </p:cNvPr>
            <p:cNvGrpSpPr/>
            <p:nvPr/>
          </p:nvGrpSpPr>
          <p:grpSpPr>
            <a:xfrm>
              <a:off x="3240661" y="1005909"/>
              <a:ext cx="540854" cy="333210"/>
              <a:chOff x="1926169" y="1632181"/>
              <a:chExt cx="540854" cy="333210"/>
            </a:xfrm>
          </p:grpSpPr>
          <p:sp>
            <p:nvSpPr>
              <p:cNvPr id="984" name="Rectangle 983">
                <a:extLst>
                  <a:ext uri="{FF2B5EF4-FFF2-40B4-BE49-F238E27FC236}">
                    <a16:creationId xmlns:a16="http://schemas.microsoft.com/office/drawing/2014/main" id="{79B9C11F-D94A-4299-A82E-1FC94CD5043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5" name="Rectangle 984">
                <a:extLst>
                  <a:ext uri="{FF2B5EF4-FFF2-40B4-BE49-F238E27FC236}">
                    <a16:creationId xmlns:a16="http://schemas.microsoft.com/office/drawing/2014/main" id="{8D9B22D2-767B-4BF7-BBC7-48CD0A9BEF7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986" name="Group 985">
                <a:extLst>
                  <a:ext uri="{FF2B5EF4-FFF2-40B4-BE49-F238E27FC236}">
                    <a16:creationId xmlns:a16="http://schemas.microsoft.com/office/drawing/2014/main" id="{99A08AFF-870B-4FD1-ACF2-015484A8999C}"/>
                  </a:ext>
                </a:extLst>
              </p:cNvPr>
              <p:cNvGrpSpPr/>
              <p:nvPr/>
            </p:nvGrpSpPr>
            <p:grpSpPr>
              <a:xfrm>
                <a:off x="2431188" y="1665409"/>
                <a:ext cx="609600" cy="266755"/>
                <a:chOff x="1371600" y="2038342"/>
                <a:chExt cx="609600" cy="393263"/>
              </a:xfrm>
            </p:grpSpPr>
            <p:cxnSp>
              <p:nvCxnSpPr>
                <p:cNvPr id="990" name="Straight Connector 989">
                  <a:extLst>
                    <a:ext uri="{FF2B5EF4-FFF2-40B4-BE49-F238E27FC236}">
                      <a16:creationId xmlns:a16="http://schemas.microsoft.com/office/drawing/2014/main" id="{3F1B33A0-A5AE-4590-98F4-5AD3CB1D2A00}"/>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9D4FA415-37E7-416F-9277-C7D470CD711D}"/>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a:extLst>
                    <a:ext uri="{FF2B5EF4-FFF2-40B4-BE49-F238E27FC236}">
                      <a16:creationId xmlns:a16="http://schemas.microsoft.com/office/drawing/2014/main" id="{FBB78807-C7A9-43CB-8A77-6961BA69D9CC}"/>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89249580-EAFC-4E39-9ABD-A32D8C31B704}"/>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AEF096CD-8528-4A7B-B35E-64025B7B2B7A}"/>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A670D4CD-F2E8-43ED-B16F-5BC0A90474CD}"/>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EF171396-3B0E-4C5C-8812-DF297400D2DD}"/>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EF2513F8-69AE-4C95-BBA5-30FFAB9FCC95}"/>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466B7EA4-6549-4D86-A2C1-B6C2C94109B8}"/>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87" name="Rectangle 986">
                <a:extLst>
                  <a:ext uri="{FF2B5EF4-FFF2-40B4-BE49-F238E27FC236}">
                    <a16:creationId xmlns:a16="http://schemas.microsoft.com/office/drawing/2014/main" id="{A0E458BC-0A95-4D15-BCD4-03CDBFA90B37}"/>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8" name="Rectangle 987">
                <a:extLst>
                  <a:ext uri="{FF2B5EF4-FFF2-40B4-BE49-F238E27FC236}">
                    <a16:creationId xmlns:a16="http://schemas.microsoft.com/office/drawing/2014/main" id="{A5FB3E39-D207-4CBD-AB7C-6C877D39735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9" name="Rectangle 988">
                <a:extLst>
                  <a:ext uri="{FF2B5EF4-FFF2-40B4-BE49-F238E27FC236}">
                    <a16:creationId xmlns:a16="http://schemas.microsoft.com/office/drawing/2014/main" id="{87F31E1C-9BA6-43B6-99A1-C84B0013AF80}"/>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983" name="Rectangle 982">
              <a:extLst>
                <a:ext uri="{FF2B5EF4-FFF2-40B4-BE49-F238E27FC236}">
                  <a16:creationId xmlns:a16="http://schemas.microsoft.com/office/drawing/2014/main" id="{30DDBFF3-92E2-4A0C-8297-8A5037FFE7B5}"/>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001" name="Group 1000">
            <a:extLst>
              <a:ext uri="{FF2B5EF4-FFF2-40B4-BE49-F238E27FC236}">
                <a16:creationId xmlns:a16="http://schemas.microsoft.com/office/drawing/2014/main" id="{69124BFA-F136-48F3-A28F-983625BF677E}"/>
              </a:ext>
            </a:extLst>
          </p:cNvPr>
          <p:cNvGrpSpPr/>
          <p:nvPr/>
        </p:nvGrpSpPr>
        <p:grpSpPr>
          <a:xfrm>
            <a:off x="1486915" y="3936360"/>
            <a:ext cx="721037" cy="444217"/>
            <a:chOff x="2877183" y="2583280"/>
            <a:chExt cx="540854" cy="333210"/>
          </a:xfrm>
        </p:grpSpPr>
        <p:grpSp>
          <p:nvGrpSpPr>
            <p:cNvPr id="1002" name="Group 1001">
              <a:extLst>
                <a:ext uri="{FF2B5EF4-FFF2-40B4-BE49-F238E27FC236}">
                  <a16:creationId xmlns:a16="http://schemas.microsoft.com/office/drawing/2014/main" id="{9291FB89-4526-4D23-BA84-48DFC9FAB155}"/>
                </a:ext>
              </a:extLst>
            </p:cNvPr>
            <p:cNvGrpSpPr/>
            <p:nvPr/>
          </p:nvGrpSpPr>
          <p:grpSpPr>
            <a:xfrm>
              <a:off x="2877183" y="2583280"/>
              <a:ext cx="540854" cy="333210"/>
              <a:chOff x="1926169" y="1632181"/>
              <a:chExt cx="540854" cy="333210"/>
            </a:xfrm>
          </p:grpSpPr>
          <p:sp>
            <p:nvSpPr>
              <p:cNvPr id="1004" name="Rectangle 1003">
                <a:extLst>
                  <a:ext uri="{FF2B5EF4-FFF2-40B4-BE49-F238E27FC236}">
                    <a16:creationId xmlns:a16="http://schemas.microsoft.com/office/drawing/2014/main" id="{3D04D8C9-36C3-4437-BF27-142A1042838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5" name="Rectangle 1004">
                <a:extLst>
                  <a:ext uri="{FF2B5EF4-FFF2-40B4-BE49-F238E27FC236}">
                    <a16:creationId xmlns:a16="http://schemas.microsoft.com/office/drawing/2014/main" id="{146A82A1-280F-4F25-95DE-34806FD01984}"/>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6" name="Rectangle 1005">
                <a:extLst>
                  <a:ext uri="{FF2B5EF4-FFF2-40B4-BE49-F238E27FC236}">
                    <a16:creationId xmlns:a16="http://schemas.microsoft.com/office/drawing/2014/main" id="{62759258-6E48-4E19-8B2E-B93550489C02}"/>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7" name="Rectangle 1006">
                <a:extLst>
                  <a:ext uri="{FF2B5EF4-FFF2-40B4-BE49-F238E27FC236}">
                    <a16:creationId xmlns:a16="http://schemas.microsoft.com/office/drawing/2014/main" id="{3CD63164-0BD1-461E-8FB4-9AEBAD40F00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8" name="Rectangle 1007">
                <a:extLst>
                  <a:ext uri="{FF2B5EF4-FFF2-40B4-BE49-F238E27FC236}">
                    <a16:creationId xmlns:a16="http://schemas.microsoft.com/office/drawing/2014/main" id="{E22F61F9-299E-4E18-B480-B54A87DD2B08}"/>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003" name="Picture 2" descr="http://nginx.com/wp-content/uploads/2014/10/icon-load-balancing.png">
              <a:extLst>
                <a:ext uri="{FF2B5EF4-FFF2-40B4-BE49-F238E27FC236}">
                  <a16:creationId xmlns:a16="http://schemas.microsoft.com/office/drawing/2014/main" id="{0DB890C8-A3FF-41CF-A4BA-699EC14004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9" name="Group 1008">
            <a:extLst>
              <a:ext uri="{FF2B5EF4-FFF2-40B4-BE49-F238E27FC236}">
                <a16:creationId xmlns:a16="http://schemas.microsoft.com/office/drawing/2014/main" id="{3D908EE9-B723-499D-B142-7B37401B802B}"/>
              </a:ext>
            </a:extLst>
          </p:cNvPr>
          <p:cNvGrpSpPr/>
          <p:nvPr/>
        </p:nvGrpSpPr>
        <p:grpSpPr>
          <a:xfrm>
            <a:off x="3218020" y="4025914"/>
            <a:ext cx="557233" cy="557233"/>
            <a:chOff x="6631467" y="1985441"/>
            <a:chExt cx="417984" cy="417984"/>
          </a:xfrm>
        </p:grpSpPr>
        <p:sp>
          <p:nvSpPr>
            <p:cNvPr id="1010" name="Rectangle 1009">
              <a:extLst>
                <a:ext uri="{FF2B5EF4-FFF2-40B4-BE49-F238E27FC236}">
                  <a16:creationId xmlns:a16="http://schemas.microsoft.com/office/drawing/2014/main" id="{DBFC0AD0-C65D-4059-88EE-7BC892DC75D3}"/>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011" name="Picture 2" descr="http://nginx.com/wp-content/uploads/2014/10/icon-load-balancing.png">
              <a:extLst>
                <a:ext uri="{FF2B5EF4-FFF2-40B4-BE49-F238E27FC236}">
                  <a16:creationId xmlns:a16="http://schemas.microsoft.com/office/drawing/2014/main" id="{85477303-E65E-4E55-BB9A-80A976EC11D1}"/>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2" name="Group 1011">
            <a:extLst>
              <a:ext uri="{FF2B5EF4-FFF2-40B4-BE49-F238E27FC236}">
                <a16:creationId xmlns:a16="http://schemas.microsoft.com/office/drawing/2014/main" id="{F70DC1F6-A3F9-43F2-8363-5730622FDB9D}"/>
              </a:ext>
            </a:extLst>
          </p:cNvPr>
          <p:cNvGrpSpPr/>
          <p:nvPr/>
        </p:nvGrpSpPr>
        <p:grpSpPr>
          <a:xfrm>
            <a:off x="2598299" y="4017592"/>
            <a:ext cx="557233" cy="557233"/>
            <a:chOff x="6098534" y="1990948"/>
            <a:chExt cx="417984" cy="417984"/>
          </a:xfrm>
        </p:grpSpPr>
        <p:sp>
          <p:nvSpPr>
            <p:cNvPr id="1013" name="Rectangle 1012">
              <a:extLst>
                <a:ext uri="{FF2B5EF4-FFF2-40B4-BE49-F238E27FC236}">
                  <a16:creationId xmlns:a16="http://schemas.microsoft.com/office/drawing/2014/main" id="{0FAFF996-D0B1-4901-BD22-8C62D51CBEED}"/>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4" name="Rectangle 1013">
              <a:extLst>
                <a:ext uri="{FF2B5EF4-FFF2-40B4-BE49-F238E27FC236}">
                  <a16:creationId xmlns:a16="http://schemas.microsoft.com/office/drawing/2014/main" id="{9168608C-3C24-44B7-9B40-1EE25149FA5D}"/>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015" name="Group 1014">
            <a:extLst>
              <a:ext uri="{FF2B5EF4-FFF2-40B4-BE49-F238E27FC236}">
                <a16:creationId xmlns:a16="http://schemas.microsoft.com/office/drawing/2014/main" id="{06A19FC1-8692-4F51-A33C-94398E5DB7A8}"/>
              </a:ext>
            </a:extLst>
          </p:cNvPr>
          <p:cNvGrpSpPr/>
          <p:nvPr/>
        </p:nvGrpSpPr>
        <p:grpSpPr>
          <a:xfrm>
            <a:off x="2603386" y="4643401"/>
            <a:ext cx="557233" cy="557233"/>
            <a:chOff x="6102350" y="2460371"/>
            <a:chExt cx="417984" cy="417984"/>
          </a:xfrm>
        </p:grpSpPr>
        <p:sp>
          <p:nvSpPr>
            <p:cNvPr id="1016" name="Rectangle 1015">
              <a:extLst>
                <a:ext uri="{FF2B5EF4-FFF2-40B4-BE49-F238E27FC236}">
                  <a16:creationId xmlns:a16="http://schemas.microsoft.com/office/drawing/2014/main" id="{4B3F77F5-79E2-4162-B779-A6002EBEF641}"/>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7" name="Rectangle 1016">
              <a:extLst>
                <a:ext uri="{FF2B5EF4-FFF2-40B4-BE49-F238E27FC236}">
                  <a16:creationId xmlns:a16="http://schemas.microsoft.com/office/drawing/2014/main" id="{E889042B-DEA5-40F9-9C51-065C39917305}"/>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018" name="Rectangle 1017">
            <a:extLst>
              <a:ext uri="{FF2B5EF4-FFF2-40B4-BE49-F238E27FC236}">
                <a16:creationId xmlns:a16="http://schemas.microsoft.com/office/drawing/2014/main" id="{7B155725-D918-49C9-8BCB-898CAA771DE6}"/>
              </a:ext>
            </a:extLst>
          </p:cNvPr>
          <p:cNvSpPr/>
          <p:nvPr/>
        </p:nvSpPr>
        <p:spPr>
          <a:xfrm>
            <a:off x="3220630" y="4649647"/>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019" name="Group 1018">
            <a:extLst>
              <a:ext uri="{FF2B5EF4-FFF2-40B4-BE49-F238E27FC236}">
                <a16:creationId xmlns:a16="http://schemas.microsoft.com/office/drawing/2014/main" id="{42A31585-CECA-493D-9E1D-64D5127A2E33}"/>
              </a:ext>
            </a:extLst>
          </p:cNvPr>
          <p:cNvGrpSpPr/>
          <p:nvPr/>
        </p:nvGrpSpPr>
        <p:grpSpPr>
          <a:xfrm>
            <a:off x="761556" y="4377553"/>
            <a:ext cx="721037" cy="444217"/>
            <a:chOff x="1926169" y="1632181"/>
            <a:chExt cx="540854" cy="333210"/>
          </a:xfrm>
        </p:grpSpPr>
        <p:sp>
          <p:nvSpPr>
            <p:cNvPr id="1020" name="Rectangle 1019">
              <a:extLst>
                <a:ext uri="{FF2B5EF4-FFF2-40B4-BE49-F238E27FC236}">
                  <a16:creationId xmlns:a16="http://schemas.microsoft.com/office/drawing/2014/main" id="{16655F48-0A13-4BA7-A927-98848BDDE61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1" name="Rectangle 1020">
              <a:extLst>
                <a:ext uri="{FF2B5EF4-FFF2-40B4-BE49-F238E27FC236}">
                  <a16:creationId xmlns:a16="http://schemas.microsoft.com/office/drawing/2014/main" id="{C9349F5E-2EC4-4BCA-80F6-43072D05206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2" name="Rectangle 1021">
              <a:extLst>
                <a:ext uri="{FF2B5EF4-FFF2-40B4-BE49-F238E27FC236}">
                  <a16:creationId xmlns:a16="http://schemas.microsoft.com/office/drawing/2014/main" id="{6F759CE5-3F64-4D22-84D0-F307B55B80F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3" name="Rectangle 1022">
              <a:extLst>
                <a:ext uri="{FF2B5EF4-FFF2-40B4-BE49-F238E27FC236}">
                  <a16:creationId xmlns:a16="http://schemas.microsoft.com/office/drawing/2014/main" id="{80B7FBFC-6E85-4991-AAE1-7D75AF071DB5}"/>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4" name="Rectangle 1023">
              <a:extLst>
                <a:ext uri="{FF2B5EF4-FFF2-40B4-BE49-F238E27FC236}">
                  <a16:creationId xmlns:a16="http://schemas.microsoft.com/office/drawing/2014/main" id="{21B56FD1-CEE9-42A1-8C68-1F24103277BA}"/>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025" name="Rectangle 1024">
            <a:extLst>
              <a:ext uri="{FF2B5EF4-FFF2-40B4-BE49-F238E27FC236}">
                <a16:creationId xmlns:a16="http://schemas.microsoft.com/office/drawing/2014/main" id="{1EB52414-5C88-48D8-A673-B8A4F58413C1}"/>
              </a:ext>
            </a:extLst>
          </p:cNvPr>
          <p:cNvSpPr/>
          <p:nvPr/>
        </p:nvSpPr>
        <p:spPr>
          <a:xfrm>
            <a:off x="921151" y="4488395"/>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026" name="Group 1025">
            <a:extLst>
              <a:ext uri="{FF2B5EF4-FFF2-40B4-BE49-F238E27FC236}">
                <a16:creationId xmlns:a16="http://schemas.microsoft.com/office/drawing/2014/main" id="{09B698E3-3242-4539-8EB9-0355CAC0ECB6}"/>
              </a:ext>
            </a:extLst>
          </p:cNvPr>
          <p:cNvGrpSpPr/>
          <p:nvPr/>
        </p:nvGrpSpPr>
        <p:grpSpPr>
          <a:xfrm>
            <a:off x="1496366" y="4385465"/>
            <a:ext cx="721037" cy="444217"/>
            <a:chOff x="1926169" y="1632181"/>
            <a:chExt cx="540854" cy="333210"/>
          </a:xfrm>
        </p:grpSpPr>
        <p:sp>
          <p:nvSpPr>
            <p:cNvPr id="1027" name="Rectangle 1026">
              <a:extLst>
                <a:ext uri="{FF2B5EF4-FFF2-40B4-BE49-F238E27FC236}">
                  <a16:creationId xmlns:a16="http://schemas.microsoft.com/office/drawing/2014/main" id="{E611611B-8448-4B93-BACC-AA33890F8ACF}"/>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8" name="Rectangle 1027">
              <a:extLst>
                <a:ext uri="{FF2B5EF4-FFF2-40B4-BE49-F238E27FC236}">
                  <a16:creationId xmlns:a16="http://schemas.microsoft.com/office/drawing/2014/main" id="{CC5F3760-D4C8-43EE-AE54-CDD92507962A}"/>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9" name="Rectangle 1028">
              <a:extLst>
                <a:ext uri="{FF2B5EF4-FFF2-40B4-BE49-F238E27FC236}">
                  <a16:creationId xmlns:a16="http://schemas.microsoft.com/office/drawing/2014/main" id="{DDFC56BA-948A-4399-84F9-3FDDEB14A256}"/>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0" name="Rectangle 1029">
              <a:extLst>
                <a:ext uri="{FF2B5EF4-FFF2-40B4-BE49-F238E27FC236}">
                  <a16:creationId xmlns:a16="http://schemas.microsoft.com/office/drawing/2014/main" id="{122C0301-E03C-4189-A52D-F4BE038548E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1" name="Rectangle 1030">
              <a:extLst>
                <a:ext uri="{FF2B5EF4-FFF2-40B4-BE49-F238E27FC236}">
                  <a16:creationId xmlns:a16="http://schemas.microsoft.com/office/drawing/2014/main" id="{89A459F6-4B9D-4D5B-922B-F8AB46E9DAD2}"/>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032" name="Rectangle 1031">
            <a:extLst>
              <a:ext uri="{FF2B5EF4-FFF2-40B4-BE49-F238E27FC236}">
                <a16:creationId xmlns:a16="http://schemas.microsoft.com/office/drawing/2014/main" id="{51FF2195-7F45-4BF2-814F-E76A060CD3AE}"/>
              </a:ext>
            </a:extLst>
          </p:cNvPr>
          <p:cNvSpPr/>
          <p:nvPr/>
        </p:nvSpPr>
        <p:spPr>
          <a:xfrm>
            <a:off x="1618870" y="4496405"/>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033" name="Rectangle 1032">
            <a:extLst>
              <a:ext uri="{FF2B5EF4-FFF2-40B4-BE49-F238E27FC236}">
                <a16:creationId xmlns:a16="http://schemas.microsoft.com/office/drawing/2014/main" id="{D35F2298-25C8-4E45-9D35-28D99BB6FEDF}"/>
              </a:ext>
            </a:extLst>
          </p:cNvPr>
          <p:cNvSpPr/>
          <p:nvPr/>
        </p:nvSpPr>
        <p:spPr>
          <a:xfrm>
            <a:off x="3283116" y="4818808"/>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nvGrpSpPr>
          <p:cNvPr id="1147" name="Group 1146">
            <a:extLst>
              <a:ext uri="{FF2B5EF4-FFF2-40B4-BE49-F238E27FC236}">
                <a16:creationId xmlns:a16="http://schemas.microsoft.com/office/drawing/2014/main" id="{10EC7EB5-9819-496A-A214-238BD14D0169}"/>
              </a:ext>
            </a:extLst>
          </p:cNvPr>
          <p:cNvGrpSpPr/>
          <p:nvPr/>
        </p:nvGrpSpPr>
        <p:grpSpPr>
          <a:xfrm>
            <a:off x="4280997" y="2953592"/>
            <a:ext cx="3523328" cy="3085625"/>
            <a:chOff x="4156030" y="3448050"/>
            <a:chExt cx="2566671" cy="2250456"/>
          </a:xfrm>
        </p:grpSpPr>
        <p:sp>
          <p:nvSpPr>
            <p:cNvPr id="1148" name="Rectangle 1147">
              <a:extLst>
                <a:ext uri="{FF2B5EF4-FFF2-40B4-BE49-F238E27FC236}">
                  <a16:creationId xmlns:a16="http://schemas.microsoft.com/office/drawing/2014/main" id="{EC42DD68-1743-4BE6-A411-9E3C388034CB}"/>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49" name="Flowchart: Alternate Process 1148">
              <a:extLst>
                <a:ext uri="{FF2B5EF4-FFF2-40B4-BE49-F238E27FC236}">
                  <a16:creationId xmlns:a16="http://schemas.microsoft.com/office/drawing/2014/main" id="{021F0AA4-0AAA-43F7-B73C-F8EF380935C2}"/>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1150" name="Group 1149">
            <a:extLst>
              <a:ext uri="{FF2B5EF4-FFF2-40B4-BE49-F238E27FC236}">
                <a16:creationId xmlns:a16="http://schemas.microsoft.com/office/drawing/2014/main" id="{F25775AF-0AC4-4EE8-A785-AAAB343ACBE2}"/>
              </a:ext>
            </a:extLst>
          </p:cNvPr>
          <p:cNvGrpSpPr/>
          <p:nvPr/>
        </p:nvGrpSpPr>
        <p:grpSpPr>
          <a:xfrm>
            <a:off x="6150753" y="3600625"/>
            <a:ext cx="1513968" cy="2261450"/>
            <a:chOff x="7441366" y="1793260"/>
            <a:chExt cx="1135637" cy="1696328"/>
          </a:xfrm>
        </p:grpSpPr>
        <p:sp>
          <p:nvSpPr>
            <p:cNvPr id="1151" name="Rectangle 1150">
              <a:extLst>
                <a:ext uri="{FF2B5EF4-FFF2-40B4-BE49-F238E27FC236}">
                  <a16:creationId xmlns:a16="http://schemas.microsoft.com/office/drawing/2014/main" id="{CD055C21-B444-48C9-A4E7-E6A9B95214C3}"/>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52" name="Flowchart: Alternate Process 1151">
              <a:extLst>
                <a:ext uri="{FF2B5EF4-FFF2-40B4-BE49-F238E27FC236}">
                  <a16:creationId xmlns:a16="http://schemas.microsoft.com/office/drawing/2014/main" id="{4D98C04E-757E-422C-8071-266C5D3D1800}"/>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1153" name="Group 1152">
            <a:extLst>
              <a:ext uri="{FF2B5EF4-FFF2-40B4-BE49-F238E27FC236}">
                <a16:creationId xmlns:a16="http://schemas.microsoft.com/office/drawing/2014/main" id="{E0443836-DA03-4CD2-807B-74C2FA413CE2}"/>
              </a:ext>
            </a:extLst>
          </p:cNvPr>
          <p:cNvGrpSpPr/>
          <p:nvPr/>
        </p:nvGrpSpPr>
        <p:grpSpPr>
          <a:xfrm>
            <a:off x="4458893" y="3600625"/>
            <a:ext cx="1513967" cy="2261450"/>
            <a:chOff x="6172291" y="1793260"/>
            <a:chExt cx="1135636" cy="1696328"/>
          </a:xfrm>
        </p:grpSpPr>
        <p:sp>
          <p:nvSpPr>
            <p:cNvPr id="1154" name="Rectangle 1153">
              <a:extLst>
                <a:ext uri="{FF2B5EF4-FFF2-40B4-BE49-F238E27FC236}">
                  <a16:creationId xmlns:a16="http://schemas.microsoft.com/office/drawing/2014/main" id="{04F7DDA8-B946-4DC6-80AF-05F5F0C491BC}"/>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55" name="Flowchart: Alternate Process 1154">
              <a:extLst>
                <a:ext uri="{FF2B5EF4-FFF2-40B4-BE49-F238E27FC236}">
                  <a16:creationId xmlns:a16="http://schemas.microsoft.com/office/drawing/2014/main" id="{A226A0E3-1ADF-4FF2-93E0-A4EBD5CCD8FB}"/>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1156" name="Rectangle 1155">
            <a:extLst>
              <a:ext uri="{FF2B5EF4-FFF2-40B4-BE49-F238E27FC236}">
                <a16:creationId xmlns:a16="http://schemas.microsoft.com/office/drawing/2014/main" id="{0BA88497-91D1-4266-8B84-91846BA05E0A}"/>
              </a:ext>
            </a:extLst>
          </p:cNvPr>
          <p:cNvSpPr/>
          <p:nvPr/>
        </p:nvSpPr>
        <p:spPr>
          <a:xfrm>
            <a:off x="4452000" y="3317044"/>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1157" name="Group 1156">
            <a:extLst>
              <a:ext uri="{FF2B5EF4-FFF2-40B4-BE49-F238E27FC236}">
                <a16:creationId xmlns:a16="http://schemas.microsoft.com/office/drawing/2014/main" id="{4974284A-7913-4BB3-A3BE-DF9ACCF25D07}"/>
              </a:ext>
            </a:extLst>
          </p:cNvPr>
          <p:cNvGrpSpPr/>
          <p:nvPr/>
        </p:nvGrpSpPr>
        <p:grpSpPr>
          <a:xfrm>
            <a:off x="4489600" y="3934163"/>
            <a:ext cx="721037" cy="444217"/>
            <a:chOff x="3240661" y="1005909"/>
            <a:chExt cx="540854" cy="333210"/>
          </a:xfrm>
        </p:grpSpPr>
        <p:grpSp>
          <p:nvGrpSpPr>
            <p:cNvPr id="1158" name="Group 1157">
              <a:extLst>
                <a:ext uri="{FF2B5EF4-FFF2-40B4-BE49-F238E27FC236}">
                  <a16:creationId xmlns:a16="http://schemas.microsoft.com/office/drawing/2014/main" id="{85F0EB44-0E14-4672-9971-81724DF2C504}"/>
                </a:ext>
              </a:extLst>
            </p:cNvPr>
            <p:cNvGrpSpPr/>
            <p:nvPr/>
          </p:nvGrpSpPr>
          <p:grpSpPr>
            <a:xfrm>
              <a:off x="3240661" y="1005909"/>
              <a:ext cx="540854" cy="333210"/>
              <a:chOff x="1926169" y="1632181"/>
              <a:chExt cx="540854" cy="333210"/>
            </a:xfrm>
          </p:grpSpPr>
          <p:sp>
            <p:nvSpPr>
              <p:cNvPr id="1160" name="Rectangle 1159">
                <a:extLst>
                  <a:ext uri="{FF2B5EF4-FFF2-40B4-BE49-F238E27FC236}">
                    <a16:creationId xmlns:a16="http://schemas.microsoft.com/office/drawing/2014/main" id="{448C4A34-8068-428D-89A0-FBD0CA73E0F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1" name="Rectangle 1160">
                <a:extLst>
                  <a:ext uri="{FF2B5EF4-FFF2-40B4-BE49-F238E27FC236}">
                    <a16:creationId xmlns:a16="http://schemas.microsoft.com/office/drawing/2014/main" id="{9E0959FA-2F44-4B4D-B610-D9446D045E0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162" name="Group 1161">
                <a:extLst>
                  <a:ext uri="{FF2B5EF4-FFF2-40B4-BE49-F238E27FC236}">
                    <a16:creationId xmlns:a16="http://schemas.microsoft.com/office/drawing/2014/main" id="{BB986737-0B25-4A27-9060-612AEB8005CF}"/>
                  </a:ext>
                </a:extLst>
              </p:cNvPr>
              <p:cNvGrpSpPr/>
              <p:nvPr/>
            </p:nvGrpSpPr>
            <p:grpSpPr>
              <a:xfrm>
                <a:off x="2431188" y="1665409"/>
                <a:ext cx="609600" cy="266755"/>
                <a:chOff x="1371600" y="2038342"/>
                <a:chExt cx="609600" cy="393263"/>
              </a:xfrm>
            </p:grpSpPr>
            <p:cxnSp>
              <p:nvCxnSpPr>
                <p:cNvPr id="1166" name="Straight Connector 1165">
                  <a:extLst>
                    <a:ext uri="{FF2B5EF4-FFF2-40B4-BE49-F238E27FC236}">
                      <a16:creationId xmlns:a16="http://schemas.microsoft.com/office/drawing/2014/main" id="{5843BFCE-1776-497E-B9FE-1394F1DA57F2}"/>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6F4449C-B936-4282-9793-823970089B76}"/>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5BC0C28A-DF56-4331-BB91-92DAB5E763FD}"/>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861A11D-20E3-4DB9-BD8B-6C12341B2C77}"/>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77E1C443-93DB-4B53-BD9A-05C7D02D79D4}"/>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D815E21B-D9E6-44F0-922C-32CF2BFA6B23}"/>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218E518B-BE5D-4C1F-B93B-3D3EF6F09E16}"/>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90516D9C-D6D2-427E-BA9E-623AE09E6B59}"/>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C8B82E5C-1409-4485-870D-19DF5C8F3DA6}"/>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63" name="Rectangle 1162">
                <a:extLst>
                  <a:ext uri="{FF2B5EF4-FFF2-40B4-BE49-F238E27FC236}">
                    <a16:creationId xmlns:a16="http://schemas.microsoft.com/office/drawing/2014/main" id="{14438979-9D37-4091-83E2-90DFD7B7A5E8}"/>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4" name="Rectangle 1163">
                <a:extLst>
                  <a:ext uri="{FF2B5EF4-FFF2-40B4-BE49-F238E27FC236}">
                    <a16:creationId xmlns:a16="http://schemas.microsoft.com/office/drawing/2014/main" id="{9072D5C1-A04C-4F8D-A664-33D49E194488}"/>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5" name="Rectangle 1164">
                <a:extLst>
                  <a:ext uri="{FF2B5EF4-FFF2-40B4-BE49-F238E27FC236}">
                    <a16:creationId xmlns:a16="http://schemas.microsoft.com/office/drawing/2014/main" id="{288EDB09-EE57-4CCC-82E8-55DE758AF8F5}"/>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59" name="Rectangle 1158">
              <a:extLst>
                <a:ext uri="{FF2B5EF4-FFF2-40B4-BE49-F238E27FC236}">
                  <a16:creationId xmlns:a16="http://schemas.microsoft.com/office/drawing/2014/main" id="{514A81DA-F66F-4484-8CB1-F2A33048674A}"/>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175" name="Group 1174">
            <a:extLst>
              <a:ext uri="{FF2B5EF4-FFF2-40B4-BE49-F238E27FC236}">
                <a16:creationId xmlns:a16="http://schemas.microsoft.com/office/drawing/2014/main" id="{44FC846C-325A-4440-BF2F-DD7CA4D3C685}"/>
              </a:ext>
            </a:extLst>
          </p:cNvPr>
          <p:cNvGrpSpPr/>
          <p:nvPr/>
        </p:nvGrpSpPr>
        <p:grpSpPr>
          <a:xfrm>
            <a:off x="5213285" y="3934163"/>
            <a:ext cx="721037" cy="444217"/>
            <a:chOff x="2877183" y="2583280"/>
            <a:chExt cx="540854" cy="333210"/>
          </a:xfrm>
        </p:grpSpPr>
        <p:grpSp>
          <p:nvGrpSpPr>
            <p:cNvPr id="1176" name="Group 1175">
              <a:extLst>
                <a:ext uri="{FF2B5EF4-FFF2-40B4-BE49-F238E27FC236}">
                  <a16:creationId xmlns:a16="http://schemas.microsoft.com/office/drawing/2014/main" id="{D8E1EEC1-C029-4B34-B522-2D62561E5B84}"/>
                </a:ext>
              </a:extLst>
            </p:cNvPr>
            <p:cNvGrpSpPr/>
            <p:nvPr/>
          </p:nvGrpSpPr>
          <p:grpSpPr>
            <a:xfrm>
              <a:off x="2877183" y="2583280"/>
              <a:ext cx="540854" cy="333210"/>
              <a:chOff x="1926169" y="1632181"/>
              <a:chExt cx="540854" cy="333210"/>
            </a:xfrm>
          </p:grpSpPr>
          <p:sp>
            <p:nvSpPr>
              <p:cNvPr id="1178" name="Rectangle 1177">
                <a:extLst>
                  <a:ext uri="{FF2B5EF4-FFF2-40B4-BE49-F238E27FC236}">
                    <a16:creationId xmlns:a16="http://schemas.microsoft.com/office/drawing/2014/main" id="{C3CF5010-0E3D-410A-B336-B502E0E9A860}"/>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79" name="Rectangle 1178">
                <a:extLst>
                  <a:ext uri="{FF2B5EF4-FFF2-40B4-BE49-F238E27FC236}">
                    <a16:creationId xmlns:a16="http://schemas.microsoft.com/office/drawing/2014/main" id="{287ED509-3832-4821-9E21-773E50BDFC2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0" name="Rectangle 1179">
                <a:extLst>
                  <a:ext uri="{FF2B5EF4-FFF2-40B4-BE49-F238E27FC236}">
                    <a16:creationId xmlns:a16="http://schemas.microsoft.com/office/drawing/2014/main" id="{CCB51360-DE38-4E0D-8A5E-0A12B1D58A73}"/>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1" name="Rectangle 1180">
                <a:extLst>
                  <a:ext uri="{FF2B5EF4-FFF2-40B4-BE49-F238E27FC236}">
                    <a16:creationId xmlns:a16="http://schemas.microsoft.com/office/drawing/2014/main" id="{8B89A54B-7A90-48EF-8BEB-B2AD70BB99BD}"/>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2" name="Rectangle 1181">
                <a:extLst>
                  <a:ext uri="{FF2B5EF4-FFF2-40B4-BE49-F238E27FC236}">
                    <a16:creationId xmlns:a16="http://schemas.microsoft.com/office/drawing/2014/main" id="{0E9C1682-B8F4-44BC-8A7C-953BC185876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177" name="Picture 2" descr="http://nginx.com/wp-content/uploads/2014/10/icon-load-balancing.png">
              <a:extLst>
                <a:ext uri="{FF2B5EF4-FFF2-40B4-BE49-F238E27FC236}">
                  <a16:creationId xmlns:a16="http://schemas.microsoft.com/office/drawing/2014/main" id="{963249EE-2E3E-4F1D-9F47-8DFB8C04F6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3" name="Group 1182">
            <a:extLst>
              <a:ext uri="{FF2B5EF4-FFF2-40B4-BE49-F238E27FC236}">
                <a16:creationId xmlns:a16="http://schemas.microsoft.com/office/drawing/2014/main" id="{BEED8484-1A44-4A50-B069-076CAFED5968}"/>
              </a:ext>
            </a:extLst>
          </p:cNvPr>
          <p:cNvGrpSpPr/>
          <p:nvPr/>
        </p:nvGrpSpPr>
        <p:grpSpPr>
          <a:xfrm>
            <a:off x="6944390" y="4023717"/>
            <a:ext cx="557233" cy="557233"/>
            <a:chOff x="6631467" y="1985441"/>
            <a:chExt cx="417984" cy="417984"/>
          </a:xfrm>
        </p:grpSpPr>
        <p:sp>
          <p:nvSpPr>
            <p:cNvPr id="1184" name="Rectangle 1183">
              <a:extLst>
                <a:ext uri="{FF2B5EF4-FFF2-40B4-BE49-F238E27FC236}">
                  <a16:creationId xmlns:a16="http://schemas.microsoft.com/office/drawing/2014/main" id="{59FEF477-E323-4C8E-BF5D-F10CFA263630}"/>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185" name="Picture 2" descr="http://nginx.com/wp-content/uploads/2014/10/icon-load-balancing.png">
              <a:extLst>
                <a:ext uri="{FF2B5EF4-FFF2-40B4-BE49-F238E27FC236}">
                  <a16:creationId xmlns:a16="http://schemas.microsoft.com/office/drawing/2014/main" id="{412597AA-9EF1-4837-B559-E099F5855A93}"/>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6" name="Group 1185">
            <a:extLst>
              <a:ext uri="{FF2B5EF4-FFF2-40B4-BE49-F238E27FC236}">
                <a16:creationId xmlns:a16="http://schemas.microsoft.com/office/drawing/2014/main" id="{CE0415A9-07ED-4911-8BC6-7A5331D10CEB}"/>
              </a:ext>
            </a:extLst>
          </p:cNvPr>
          <p:cNvGrpSpPr/>
          <p:nvPr/>
        </p:nvGrpSpPr>
        <p:grpSpPr>
          <a:xfrm>
            <a:off x="6324669" y="4015395"/>
            <a:ext cx="557233" cy="557233"/>
            <a:chOff x="6098534" y="1990948"/>
            <a:chExt cx="417984" cy="417984"/>
          </a:xfrm>
        </p:grpSpPr>
        <p:sp>
          <p:nvSpPr>
            <p:cNvPr id="1187" name="Rectangle 1186">
              <a:extLst>
                <a:ext uri="{FF2B5EF4-FFF2-40B4-BE49-F238E27FC236}">
                  <a16:creationId xmlns:a16="http://schemas.microsoft.com/office/drawing/2014/main" id="{6DE4E13B-633F-4179-AA03-29D20F8ECAE0}"/>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8" name="Rectangle 1187">
              <a:extLst>
                <a:ext uri="{FF2B5EF4-FFF2-40B4-BE49-F238E27FC236}">
                  <a16:creationId xmlns:a16="http://schemas.microsoft.com/office/drawing/2014/main" id="{F1BAC51F-1BD7-4F3D-973D-36158B8D02BC}"/>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189" name="Group 1188">
            <a:extLst>
              <a:ext uri="{FF2B5EF4-FFF2-40B4-BE49-F238E27FC236}">
                <a16:creationId xmlns:a16="http://schemas.microsoft.com/office/drawing/2014/main" id="{03B8ABC9-FF52-48DA-A3A3-BCB393E67397}"/>
              </a:ext>
            </a:extLst>
          </p:cNvPr>
          <p:cNvGrpSpPr/>
          <p:nvPr/>
        </p:nvGrpSpPr>
        <p:grpSpPr>
          <a:xfrm>
            <a:off x="6329756" y="4641204"/>
            <a:ext cx="557233" cy="557233"/>
            <a:chOff x="6102350" y="2460371"/>
            <a:chExt cx="417984" cy="417984"/>
          </a:xfrm>
        </p:grpSpPr>
        <p:sp>
          <p:nvSpPr>
            <p:cNvPr id="1190" name="Rectangle 1189">
              <a:extLst>
                <a:ext uri="{FF2B5EF4-FFF2-40B4-BE49-F238E27FC236}">
                  <a16:creationId xmlns:a16="http://schemas.microsoft.com/office/drawing/2014/main" id="{3F5E38A3-94AE-4B22-900C-99884AF68F34}"/>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1" name="Rectangle 1190">
              <a:extLst>
                <a:ext uri="{FF2B5EF4-FFF2-40B4-BE49-F238E27FC236}">
                  <a16:creationId xmlns:a16="http://schemas.microsoft.com/office/drawing/2014/main" id="{17DEEF7E-0E67-4695-B344-33A57812FC29}"/>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192" name="Rectangle 1191">
            <a:extLst>
              <a:ext uri="{FF2B5EF4-FFF2-40B4-BE49-F238E27FC236}">
                <a16:creationId xmlns:a16="http://schemas.microsoft.com/office/drawing/2014/main" id="{71935439-9DF8-40A7-B241-D8833282D66A}"/>
              </a:ext>
            </a:extLst>
          </p:cNvPr>
          <p:cNvSpPr/>
          <p:nvPr/>
        </p:nvSpPr>
        <p:spPr>
          <a:xfrm>
            <a:off x="6947000" y="4647450"/>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193" name="Group 1192">
            <a:extLst>
              <a:ext uri="{FF2B5EF4-FFF2-40B4-BE49-F238E27FC236}">
                <a16:creationId xmlns:a16="http://schemas.microsoft.com/office/drawing/2014/main" id="{411862E2-156D-4DE4-A211-4C4F0B123FB1}"/>
              </a:ext>
            </a:extLst>
          </p:cNvPr>
          <p:cNvGrpSpPr/>
          <p:nvPr/>
        </p:nvGrpSpPr>
        <p:grpSpPr>
          <a:xfrm>
            <a:off x="4487926" y="4810796"/>
            <a:ext cx="721037" cy="444217"/>
            <a:chOff x="1926169" y="1632181"/>
            <a:chExt cx="540854" cy="333210"/>
          </a:xfrm>
        </p:grpSpPr>
        <p:sp>
          <p:nvSpPr>
            <p:cNvPr id="1194" name="Rectangle 1193">
              <a:extLst>
                <a:ext uri="{FF2B5EF4-FFF2-40B4-BE49-F238E27FC236}">
                  <a16:creationId xmlns:a16="http://schemas.microsoft.com/office/drawing/2014/main" id="{5E6085DC-58E9-4E36-99A7-8E71881D21AF}"/>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5" name="Rectangle 1194">
              <a:extLst>
                <a:ext uri="{FF2B5EF4-FFF2-40B4-BE49-F238E27FC236}">
                  <a16:creationId xmlns:a16="http://schemas.microsoft.com/office/drawing/2014/main" id="{E0AE0BA2-88E0-4623-AFD0-D54E9EE280D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6" name="Rectangle 1195">
              <a:extLst>
                <a:ext uri="{FF2B5EF4-FFF2-40B4-BE49-F238E27FC236}">
                  <a16:creationId xmlns:a16="http://schemas.microsoft.com/office/drawing/2014/main" id="{8952A00B-1583-44E3-A99A-7382F3720F6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7" name="Rectangle 1196">
              <a:extLst>
                <a:ext uri="{FF2B5EF4-FFF2-40B4-BE49-F238E27FC236}">
                  <a16:creationId xmlns:a16="http://schemas.microsoft.com/office/drawing/2014/main" id="{C5944EB1-6405-4319-B62B-FD616CA707EB}"/>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8" name="Rectangle 1197">
              <a:extLst>
                <a:ext uri="{FF2B5EF4-FFF2-40B4-BE49-F238E27FC236}">
                  <a16:creationId xmlns:a16="http://schemas.microsoft.com/office/drawing/2014/main" id="{FF3DF2D7-A422-4D7F-9EB3-16898B8CC5AD}"/>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99" name="Rectangle 1198">
            <a:extLst>
              <a:ext uri="{FF2B5EF4-FFF2-40B4-BE49-F238E27FC236}">
                <a16:creationId xmlns:a16="http://schemas.microsoft.com/office/drawing/2014/main" id="{B6723D7B-6BAB-49BA-BA63-8503EBC5AD4D}"/>
              </a:ext>
            </a:extLst>
          </p:cNvPr>
          <p:cNvSpPr/>
          <p:nvPr/>
        </p:nvSpPr>
        <p:spPr>
          <a:xfrm>
            <a:off x="4647521" y="4921638"/>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200" name="Group 1199">
            <a:extLst>
              <a:ext uri="{FF2B5EF4-FFF2-40B4-BE49-F238E27FC236}">
                <a16:creationId xmlns:a16="http://schemas.microsoft.com/office/drawing/2014/main" id="{DA734EFE-911D-45C3-B907-F6D88244E112}"/>
              </a:ext>
            </a:extLst>
          </p:cNvPr>
          <p:cNvGrpSpPr/>
          <p:nvPr/>
        </p:nvGrpSpPr>
        <p:grpSpPr>
          <a:xfrm>
            <a:off x="5222736" y="4818708"/>
            <a:ext cx="721037" cy="444217"/>
            <a:chOff x="1926169" y="1632181"/>
            <a:chExt cx="540854" cy="333210"/>
          </a:xfrm>
        </p:grpSpPr>
        <p:sp>
          <p:nvSpPr>
            <p:cNvPr id="1201" name="Rectangle 1200">
              <a:extLst>
                <a:ext uri="{FF2B5EF4-FFF2-40B4-BE49-F238E27FC236}">
                  <a16:creationId xmlns:a16="http://schemas.microsoft.com/office/drawing/2014/main" id="{A66E1352-BDD8-4695-88D8-1B065FE56F9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2" name="Rectangle 1201">
              <a:extLst>
                <a:ext uri="{FF2B5EF4-FFF2-40B4-BE49-F238E27FC236}">
                  <a16:creationId xmlns:a16="http://schemas.microsoft.com/office/drawing/2014/main" id="{0137CB5D-BA84-48B8-947A-7BE0E635D085}"/>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3" name="Rectangle 1202">
              <a:extLst>
                <a:ext uri="{FF2B5EF4-FFF2-40B4-BE49-F238E27FC236}">
                  <a16:creationId xmlns:a16="http://schemas.microsoft.com/office/drawing/2014/main" id="{E92BF6A6-D696-4DE5-AE09-8F2ED58D35E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4" name="Rectangle 1203">
              <a:extLst>
                <a:ext uri="{FF2B5EF4-FFF2-40B4-BE49-F238E27FC236}">
                  <a16:creationId xmlns:a16="http://schemas.microsoft.com/office/drawing/2014/main" id="{DB75AA5B-65B1-4FCA-85B0-C52B9AC8BA22}"/>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5" name="Rectangle 1204">
              <a:extLst>
                <a:ext uri="{FF2B5EF4-FFF2-40B4-BE49-F238E27FC236}">
                  <a16:creationId xmlns:a16="http://schemas.microsoft.com/office/drawing/2014/main" id="{39293935-8E1D-49B8-8DB4-85E1E45999C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06" name="Rectangle 1205">
            <a:extLst>
              <a:ext uri="{FF2B5EF4-FFF2-40B4-BE49-F238E27FC236}">
                <a16:creationId xmlns:a16="http://schemas.microsoft.com/office/drawing/2014/main" id="{CCE69B1A-C7CB-4E89-9EA9-29AF605701C7}"/>
              </a:ext>
            </a:extLst>
          </p:cNvPr>
          <p:cNvSpPr/>
          <p:nvPr/>
        </p:nvSpPr>
        <p:spPr>
          <a:xfrm>
            <a:off x="5345240" y="4929648"/>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207" name="Rectangle 1206">
            <a:extLst>
              <a:ext uri="{FF2B5EF4-FFF2-40B4-BE49-F238E27FC236}">
                <a16:creationId xmlns:a16="http://schemas.microsoft.com/office/drawing/2014/main" id="{914D2DD4-5B00-4DE4-9FED-91A51EE6706E}"/>
              </a:ext>
            </a:extLst>
          </p:cNvPr>
          <p:cNvSpPr/>
          <p:nvPr/>
        </p:nvSpPr>
        <p:spPr>
          <a:xfrm>
            <a:off x="7009486" y="4816611"/>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nvGrpSpPr>
          <p:cNvPr id="1208" name="Group 1207">
            <a:extLst>
              <a:ext uri="{FF2B5EF4-FFF2-40B4-BE49-F238E27FC236}">
                <a16:creationId xmlns:a16="http://schemas.microsoft.com/office/drawing/2014/main" id="{7FCF5E79-2206-4DCB-8EBE-4171AA38DC9A}"/>
              </a:ext>
            </a:extLst>
          </p:cNvPr>
          <p:cNvGrpSpPr/>
          <p:nvPr/>
        </p:nvGrpSpPr>
        <p:grpSpPr>
          <a:xfrm>
            <a:off x="4494627" y="4372804"/>
            <a:ext cx="721037" cy="444217"/>
            <a:chOff x="3240661" y="1005909"/>
            <a:chExt cx="540854" cy="333210"/>
          </a:xfrm>
        </p:grpSpPr>
        <p:grpSp>
          <p:nvGrpSpPr>
            <p:cNvPr id="1209" name="Group 1208">
              <a:extLst>
                <a:ext uri="{FF2B5EF4-FFF2-40B4-BE49-F238E27FC236}">
                  <a16:creationId xmlns:a16="http://schemas.microsoft.com/office/drawing/2014/main" id="{1F477211-0EDC-42A1-AB2A-B525CE27BC05}"/>
                </a:ext>
              </a:extLst>
            </p:cNvPr>
            <p:cNvGrpSpPr/>
            <p:nvPr/>
          </p:nvGrpSpPr>
          <p:grpSpPr>
            <a:xfrm>
              <a:off x="3240661" y="1005909"/>
              <a:ext cx="540854" cy="333210"/>
              <a:chOff x="1926169" y="1632181"/>
              <a:chExt cx="540854" cy="333210"/>
            </a:xfrm>
          </p:grpSpPr>
          <p:sp>
            <p:nvSpPr>
              <p:cNvPr id="1211" name="Rectangle 1210">
                <a:extLst>
                  <a:ext uri="{FF2B5EF4-FFF2-40B4-BE49-F238E27FC236}">
                    <a16:creationId xmlns:a16="http://schemas.microsoft.com/office/drawing/2014/main" id="{32E1DE3D-0049-4F68-B54B-ACA6D0BB6B98}"/>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2" name="Rectangle 1211">
                <a:extLst>
                  <a:ext uri="{FF2B5EF4-FFF2-40B4-BE49-F238E27FC236}">
                    <a16:creationId xmlns:a16="http://schemas.microsoft.com/office/drawing/2014/main" id="{CB59CE5F-E8CF-4A89-8A5A-102F8D6FCD1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13" name="Group 1212">
                <a:extLst>
                  <a:ext uri="{FF2B5EF4-FFF2-40B4-BE49-F238E27FC236}">
                    <a16:creationId xmlns:a16="http://schemas.microsoft.com/office/drawing/2014/main" id="{1B27D058-A544-4792-88BB-5B35786A7593}"/>
                  </a:ext>
                </a:extLst>
              </p:cNvPr>
              <p:cNvGrpSpPr/>
              <p:nvPr/>
            </p:nvGrpSpPr>
            <p:grpSpPr>
              <a:xfrm>
                <a:off x="2431188" y="1665409"/>
                <a:ext cx="609600" cy="266755"/>
                <a:chOff x="1371600" y="2038342"/>
                <a:chExt cx="609600" cy="393263"/>
              </a:xfrm>
            </p:grpSpPr>
            <p:cxnSp>
              <p:nvCxnSpPr>
                <p:cNvPr id="1217" name="Straight Connector 1216">
                  <a:extLst>
                    <a:ext uri="{FF2B5EF4-FFF2-40B4-BE49-F238E27FC236}">
                      <a16:creationId xmlns:a16="http://schemas.microsoft.com/office/drawing/2014/main" id="{5E6EB1CA-2DFA-4E72-B42F-49124FB08E94}"/>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8" name="Straight Connector 1217">
                  <a:extLst>
                    <a:ext uri="{FF2B5EF4-FFF2-40B4-BE49-F238E27FC236}">
                      <a16:creationId xmlns:a16="http://schemas.microsoft.com/office/drawing/2014/main" id="{FB6A9D4C-DD05-4B19-A122-6E90D173C328}"/>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8405B182-4198-4186-A7BD-8EA56B0D1C1F}"/>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96207456-4B79-4065-8CB6-6402ADB002F8}"/>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FD594B4E-9DF8-47DD-A77E-76F51C939104}"/>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1B5291E1-C096-4391-9D4C-0930EBA56A6C}"/>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3" name="Straight Connector 1222">
                  <a:extLst>
                    <a:ext uri="{FF2B5EF4-FFF2-40B4-BE49-F238E27FC236}">
                      <a16:creationId xmlns:a16="http://schemas.microsoft.com/office/drawing/2014/main" id="{3875BD18-9C3B-401D-A96B-369ABD6C0285}"/>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4" name="Straight Connector 1223">
                  <a:extLst>
                    <a:ext uri="{FF2B5EF4-FFF2-40B4-BE49-F238E27FC236}">
                      <a16:creationId xmlns:a16="http://schemas.microsoft.com/office/drawing/2014/main" id="{6B3170DF-91D9-45A6-9E7E-C41EB7E5AE1D}"/>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6F0236EB-8746-465D-9317-FCAB37832575}"/>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14" name="Rectangle 1213">
                <a:extLst>
                  <a:ext uri="{FF2B5EF4-FFF2-40B4-BE49-F238E27FC236}">
                    <a16:creationId xmlns:a16="http://schemas.microsoft.com/office/drawing/2014/main" id="{A7049413-606B-48EC-B935-55E61243809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5" name="Rectangle 1214">
                <a:extLst>
                  <a:ext uri="{FF2B5EF4-FFF2-40B4-BE49-F238E27FC236}">
                    <a16:creationId xmlns:a16="http://schemas.microsoft.com/office/drawing/2014/main" id="{521187D4-E827-4F93-BCA1-BB992C44B33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6" name="Rectangle 1215">
                <a:extLst>
                  <a:ext uri="{FF2B5EF4-FFF2-40B4-BE49-F238E27FC236}">
                    <a16:creationId xmlns:a16="http://schemas.microsoft.com/office/drawing/2014/main" id="{BDAFF2F8-36CB-41D8-9A34-F80FB8E3CD6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10" name="Rectangle 1209">
              <a:extLst>
                <a:ext uri="{FF2B5EF4-FFF2-40B4-BE49-F238E27FC236}">
                  <a16:creationId xmlns:a16="http://schemas.microsoft.com/office/drawing/2014/main" id="{832914B8-E029-4324-B548-9360B068A19E}"/>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26" name="Group 1225">
            <a:extLst>
              <a:ext uri="{FF2B5EF4-FFF2-40B4-BE49-F238E27FC236}">
                <a16:creationId xmlns:a16="http://schemas.microsoft.com/office/drawing/2014/main" id="{A0D6B647-2A7B-4E6A-A80D-D0D23476AE69}"/>
              </a:ext>
            </a:extLst>
          </p:cNvPr>
          <p:cNvGrpSpPr/>
          <p:nvPr/>
        </p:nvGrpSpPr>
        <p:grpSpPr>
          <a:xfrm>
            <a:off x="5218312" y="4372804"/>
            <a:ext cx="721037" cy="444217"/>
            <a:chOff x="1926169" y="1632181"/>
            <a:chExt cx="540854" cy="333210"/>
          </a:xfrm>
        </p:grpSpPr>
        <p:sp>
          <p:nvSpPr>
            <p:cNvPr id="1227" name="Rectangle 1226">
              <a:extLst>
                <a:ext uri="{FF2B5EF4-FFF2-40B4-BE49-F238E27FC236}">
                  <a16:creationId xmlns:a16="http://schemas.microsoft.com/office/drawing/2014/main" id="{E4366EDF-2C54-4FD9-B9BE-6E2D94F7A0E3}"/>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28" name="Rectangle 1227">
              <a:extLst>
                <a:ext uri="{FF2B5EF4-FFF2-40B4-BE49-F238E27FC236}">
                  <a16:creationId xmlns:a16="http://schemas.microsoft.com/office/drawing/2014/main" id="{78EFC78A-EA34-4BCC-8F2A-E2793A0064F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29" name="Rectangle 1228">
              <a:extLst>
                <a:ext uri="{FF2B5EF4-FFF2-40B4-BE49-F238E27FC236}">
                  <a16:creationId xmlns:a16="http://schemas.microsoft.com/office/drawing/2014/main" id="{ED812DA4-886C-4981-ABFC-B943C26F812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0" name="Rectangle 1229">
              <a:extLst>
                <a:ext uri="{FF2B5EF4-FFF2-40B4-BE49-F238E27FC236}">
                  <a16:creationId xmlns:a16="http://schemas.microsoft.com/office/drawing/2014/main" id="{F9F25E12-A39D-4B24-9838-250B6D66B27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1" name="Rectangle 1230">
              <a:extLst>
                <a:ext uri="{FF2B5EF4-FFF2-40B4-BE49-F238E27FC236}">
                  <a16:creationId xmlns:a16="http://schemas.microsoft.com/office/drawing/2014/main" id="{36E8203E-C52B-4696-A18B-ACA462F8D30E}"/>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32" name="Rectangle 1231">
            <a:extLst>
              <a:ext uri="{FF2B5EF4-FFF2-40B4-BE49-F238E27FC236}">
                <a16:creationId xmlns:a16="http://schemas.microsoft.com/office/drawing/2014/main" id="{09B7A4E7-E0BE-442D-B367-EB1CB524A8DE}"/>
              </a:ext>
            </a:extLst>
          </p:cNvPr>
          <p:cNvSpPr/>
          <p:nvPr/>
        </p:nvSpPr>
        <p:spPr>
          <a:xfrm>
            <a:off x="5322911" y="4475019"/>
            <a:ext cx="432259" cy="219457"/>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nvGrpSpPr>
          <p:cNvPr id="1233" name="Group 1232">
            <a:extLst>
              <a:ext uri="{FF2B5EF4-FFF2-40B4-BE49-F238E27FC236}">
                <a16:creationId xmlns:a16="http://schemas.microsoft.com/office/drawing/2014/main" id="{E3D9F7B2-A89E-47A9-96CF-D972D6DD252B}"/>
              </a:ext>
            </a:extLst>
          </p:cNvPr>
          <p:cNvGrpSpPr/>
          <p:nvPr/>
        </p:nvGrpSpPr>
        <p:grpSpPr>
          <a:xfrm>
            <a:off x="8098108" y="2951571"/>
            <a:ext cx="3523328" cy="3085625"/>
            <a:chOff x="4156030" y="3448050"/>
            <a:chExt cx="2566671" cy="2250456"/>
          </a:xfrm>
        </p:grpSpPr>
        <p:sp>
          <p:nvSpPr>
            <p:cNvPr id="1234" name="Rectangle 1233">
              <a:extLst>
                <a:ext uri="{FF2B5EF4-FFF2-40B4-BE49-F238E27FC236}">
                  <a16:creationId xmlns:a16="http://schemas.microsoft.com/office/drawing/2014/main" id="{B1BFE676-A889-423B-81E2-0031A71A45CC}"/>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5" name="Flowchart: Alternate Process 1234">
              <a:extLst>
                <a:ext uri="{FF2B5EF4-FFF2-40B4-BE49-F238E27FC236}">
                  <a16:creationId xmlns:a16="http://schemas.microsoft.com/office/drawing/2014/main" id="{ED82E6C8-5176-4E67-B907-252983C25293}"/>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1236" name="Group 1235">
            <a:extLst>
              <a:ext uri="{FF2B5EF4-FFF2-40B4-BE49-F238E27FC236}">
                <a16:creationId xmlns:a16="http://schemas.microsoft.com/office/drawing/2014/main" id="{91BB354A-FDB6-4108-9B9E-4E68A55B9E61}"/>
              </a:ext>
            </a:extLst>
          </p:cNvPr>
          <p:cNvGrpSpPr/>
          <p:nvPr/>
        </p:nvGrpSpPr>
        <p:grpSpPr>
          <a:xfrm>
            <a:off x="9967864" y="3598604"/>
            <a:ext cx="1513968" cy="2261450"/>
            <a:chOff x="7441366" y="1793260"/>
            <a:chExt cx="1135637" cy="1696328"/>
          </a:xfrm>
        </p:grpSpPr>
        <p:sp>
          <p:nvSpPr>
            <p:cNvPr id="1237" name="Rectangle 1236">
              <a:extLst>
                <a:ext uri="{FF2B5EF4-FFF2-40B4-BE49-F238E27FC236}">
                  <a16:creationId xmlns:a16="http://schemas.microsoft.com/office/drawing/2014/main" id="{4214AE1A-8CBD-4955-9A26-FDF68BFABBE9}"/>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8" name="Flowchart: Alternate Process 1237">
              <a:extLst>
                <a:ext uri="{FF2B5EF4-FFF2-40B4-BE49-F238E27FC236}">
                  <a16:creationId xmlns:a16="http://schemas.microsoft.com/office/drawing/2014/main" id="{E865E391-11EC-4A20-8C00-9A669D49EB00}"/>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1239" name="Group 1238">
            <a:extLst>
              <a:ext uri="{FF2B5EF4-FFF2-40B4-BE49-F238E27FC236}">
                <a16:creationId xmlns:a16="http://schemas.microsoft.com/office/drawing/2014/main" id="{93D8FF83-7B68-4469-8603-5C50EF6C4F01}"/>
              </a:ext>
            </a:extLst>
          </p:cNvPr>
          <p:cNvGrpSpPr/>
          <p:nvPr/>
        </p:nvGrpSpPr>
        <p:grpSpPr>
          <a:xfrm>
            <a:off x="8276004" y="3598604"/>
            <a:ext cx="1513967" cy="2261450"/>
            <a:chOff x="6172291" y="1793260"/>
            <a:chExt cx="1135636" cy="1696328"/>
          </a:xfrm>
        </p:grpSpPr>
        <p:sp>
          <p:nvSpPr>
            <p:cNvPr id="1240" name="Rectangle 1239">
              <a:extLst>
                <a:ext uri="{FF2B5EF4-FFF2-40B4-BE49-F238E27FC236}">
                  <a16:creationId xmlns:a16="http://schemas.microsoft.com/office/drawing/2014/main" id="{181CECCB-4F90-417D-83B8-5647F8D1F4A6}"/>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41" name="Flowchart: Alternate Process 1240">
              <a:extLst>
                <a:ext uri="{FF2B5EF4-FFF2-40B4-BE49-F238E27FC236}">
                  <a16:creationId xmlns:a16="http://schemas.microsoft.com/office/drawing/2014/main" id="{DA1B6924-6765-4C26-9B51-96C015059E43}"/>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1242" name="Rectangle 1241">
            <a:extLst>
              <a:ext uri="{FF2B5EF4-FFF2-40B4-BE49-F238E27FC236}">
                <a16:creationId xmlns:a16="http://schemas.microsoft.com/office/drawing/2014/main" id="{248CE0A1-5810-40D5-92BE-DE25159F226D}"/>
              </a:ext>
            </a:extLst>
          </p:cNvPr>
          <p:cNvSpPr/>
          <p:nvPr/>
        </p:nvSpPr>
        <p:spPr>
          <a:xfrm>
            <a:off x="8269111" y="3315023"/>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1243" name="Group 1242">
            <a:extLst>
              <a:ext uri="{FF2B5EF4-FFF2-40B4-BE49-F238E27FC236}">
                <a16:creationId xmlns:a16="http://schemas.microsoft.com/office/drawing/2014/main" id="{2B1EAAD3-854D-4D28-A344-8A01AAF5E585}"/>
              </a:ext>
            </a:extLst>
          </p:cNvPr>
          <p:cNvGrpSpPr/>
          <p:nvPr/>
        </p:nvGrpSpPr>
        <p:grpSpPr>
          <a:xfrm>
            <a:off x="8306711" y="3932142"/>
            <a:ext cx="721037" cy="444217"/>
            <a:chOff x="3240661" y="1005909"/>
            <a:chExt cx="540854" cy="333210"/>
          </a:xfrm>
        </p:grpSpPr>
        <p:grpSp>
          <p:nvGrpSpPr>
            <p:cNvPr id="1244" name="Group 1243">
              <a:extLst>
                <a:ext uri="{FF2B5EF4-FFF2-40B4-BE49-F238E27FC236}">
                  <a16:creationId xmlns:a16="http://schemas.microsoft.com/office/drawing/2014/main" id="{1BE01901-7C28-4BBD-9955-56C1E4DFA1DB}"/>
                </a:ext>
              </a:extLst>
            </p:cNvPr>
            <p:cNvGrpSpPr/>
            <p:nvPr/>
          </p:nvGrpSpPr>
          <p:grpSpPr>
            <a:xfrm>
              <a:off x="3240661" y="1005909"/>
              <a:ext cx="540854" cy="333210"/>
              <a:chOff x="1926169" y="1632181"/>
              <a:chExt cx="540854" cy="333210"/>
            </a:xfrm>
          </p:grpSpPr>
          <p:sp>
            <p:nvSpPr>
              <p:cNvPr id="1246" name="Rectangle 1245">
                <a:extLst>
                  <a:ext uri="{FF2B5EF4-FFF2-40B4-BE49-F238E27FC236}">
                    <a16:creationId xmlns:a16="http://schemas.microsoft.com/office/drawing/2014/main" id="{ED75E2E6-D032-4F40-A4AD-95BEC706FAF6}"/>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47" name="Rectangle 1246">
                <a:extLst>
                  <a:ext uri="{FF2B5EF4-FFF2-40B4-BE49-F238E27FC236}">
                    <a16:creationId xmlns:a16="http://schemas.microsoft.com/office/drawing/2014/main" id="{1FEDBD1D-0789-4946-BABC-3C7ECE986CF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48" name="Group 1247">
                <a:extLst>
                  <a:ext uri="{FF2B5EF4-FFF2-40B4-BE49-F238E27FC236}">
                    <a16:creationId xmlns:a16="http://schemas.microsoft.com/office/drawing/2014/main" id="{70FCE0EE-99B0-4B66-8F25-D9B77771B6BE}"/>
                  </a:ext>
                </a:extLst>
              </p:cNvPr>
              <p:cNvGrpSpPr/>
              <p:nvPr/>
            </p:nvGrpSpPr>
            <p:grpSpPr>
              <a:xfrm>
                <a:off x="2431188" y="1665409"/>
                <a:ext cx="609600" cy="266755"/>
                <a:chOff x="1371600" y="2038342"/>
                <a:chExt cx="609600" cy="393263"/>
              </a:xfrm>
            </p:grpSpPr>
            <p:cxnSp>
              <p:nvCxnSpPr>
                <p:cNvPr id="1252" name="Straight Connector 1251">
                  <a:extLst>
                    <a:ext uri="{FF2B5EF4-FFF2-40B4-BE49-F238E27FC236}">
                      <a16:creationId xmlns:a16="http://schemas.microsoft.com/office/drawing/2014/main" id="{EC36A57D-141D-4059-98E8-FA9793F30CD9}"/>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8ADAE03F-321E-4A73-8548-5304F7A01200}"/>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48638847-E996-4269-AFE3-7E43D1B3F50B}"/>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9CA670B5-0A9D-490F-A811-96F65FA706D9}"/>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A793A8BF-37F2-45B0-9A65-F11E6F69DF9C}"/>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C30453A-219D-4045-9E59-CFE714D26C43}"/>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AA14A8D8-C90A-4ECD-ADFD-319F3743DEDC}"/>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2B5F00C7-1785-4D1D-AA7F-8A4356EDCE82}"/>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8127C8E-5A7F-450D-BE23-4FAB73833448}"/>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49" name="Rectangle 1248">
                <a:extLst>
                  <a:ext uri="{FF2B5EF4-FFF2-40B4-BE49-F238E27FC236}">
                    <a16:creationId xmlns:a16="http://schemas.microsoft.com/office/drawing/2014/main" id="{978EAB7B-530C-4368-84A5-CECAFB8F6D60}"/>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50" name="Rectangle 1249">
                <a:extLst>
                  <a:ext uri="{FF2B5EF4-FFF2-40B4-BE49-F238E27FC236}">
                    <a16:creationId xmlns:a16="http://schemas.microsoft.com/office/drawing/2014/main" id="{6CE0F921-62B5-43C1-81D0-8648EA37972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51" name="Rectangle 1250">
                <a:extLst>
                  <a:ext uri="{FF2B5EF4-FFF2-40B4-BE49-F238E27FC236}">
                    <a16:creationId xmlns:a16="http://schemas.microsoft.com/office/drawing/2014/main" id="{71258A9D-F9FE-4665-A7C2-4B3E2A9739A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45" name="Rectangle 1244">
              <a:extLst>
                <a:ext uri="{FF2B5EF4-FFF2-40B4-BE49-F238E27FC236}">
                  <a16:creationId xmlns:a16="http://schemas.microsoft.com/office/drawing/2014/main" id="{D428ECE1-A368-48B6-8BFB-0B7C947E3AF8}"/>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61" name="Group 1260">
            <a:extLst>
              <a:ext uri="{FF2B5EF4-FFF2-40B4-BE49-F238E27FC236}">
                <a16:creationId xmlns:a16="http://schemas.microsoft.com/office/drawing/2014/main" id="{E69C10DD-F477-4AB1-AD92-51418F37344A}"/>
              </a:ext>
            </a:extLst>
          </p:cNvPr>
          <p:cNvGrpSpPr/>
          <p:nvPr/>
        </p:nvGrpSpPr>
        <p:grpSpPr>
          <a:xfrm>
            <a:off x="9030396" y="3932142"/>
            <a:ext cx="721037" cy="444217"/>
            <a:chOff x="2877183" y="2583280"/>
            <a:chExt cx="540854" cy="333210"/>
          </a:xfrm>
        </p:grpSpPr>
        <p:grpSp>
          <p:nvGrpSpPr>
            <p:cNvPr id="1262" name="Group 1261">
              <a:extLst>
                <a:ext uri="{FF2B5EF4-FFF2-40B4-BE49-F238E27FC236}">
                  <a16:creationId xmlns:a16="http://schemas.microsoft.com/office/drawing/2014/main" id="{382CB6B0-FFF2-4B25-B1E6-8C0A74A14BEF}"/>
                </a:ext>
              </a:extLst>
            </p:cNvPr>
            <p:cNvGrpSpPr/>
            <p:nvPr/>
          </p:nvGrpSpPr>
          <p:grpSpPr>
            <a:xfrm>
              <a:off x="2877183" y="2583280"/>
              <a:ext cx="540854" cy="333210"/>
              <a:chOff x="1926169" y="1632181"/>
              <a:chExt cx="540854" cy="333210"/>
            </a:xfrm>
          </p:grpSpPr>
          <p:sp>
            <p:nvSpPr>
              <p:cNvPr id="1264" name="Rectangle 1263">
                <a:extLst>
                  <a:ext uri="{FF2B5EF4-FFF2-40B4-BE49-F238E27FC236}">
                    <a16:creationId xmlns:a16="http://schemas.microsoft.com/office/drawing/2014/main" id="{85CAA790-EAAF-40C0-8C10-F071BAB0BA9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5" name="Rectangle 1264">
                <a:extLst>
                  <a:ext uri="{FF2B5EF4-FFF2-40B4-BE49-F238E27FC236}">
                    <a16:creationId xmlns:a16="http://schemas.microsoft.com/office/drawing/2014/main" id="{0B956390-8179-4D2C-9BD5-8F5D6261D147}"/>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6" name="Rectangle 1265">
                <a:extLst>
                  <a:ext uri="{FF2B5EF4-FFF2-40B4-BE49-F238E27FC236}">
                    <a16:creationId xmlns:a16="http://schemas.microsoft.com/office/drawing/2014/main" id="{E6D3F361-2B74-4710-858B-653C125AD76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7" name="Rectangle 1266">
                <a:extLst>
                  <a:ext uri="{FF2B5EF4-FFF2-40B4-BE49-F238E27FC236}">
                    <a16:creationId xmlns:a16="http://schemas.microsoft.com/office/drawing/2014/main" id="{34E8910C-87DD-490E-B18D-307259CE9A16}"/>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8" name="Rectangle 1267">
                <a:extLst>
                  <a:ext uri="{FF2B5EF4-FFF2-40B4-BE49-F238E27FC236}">
                    <a16:creationId xmlns:a16="http://schemas.microsoft.com/office/drawing/2014/main" id="{E8A02EE4-B812-496B-9D93-BC54B667BDF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263" name="Picture 2" descr="http://nginx.com/wp-content/uploads/2014/10/icon-load-balancing.png">
              <a:extLst>
                <a:ext uri="{FF2B5EF4-FFF2-40B4-BE49-F238E27FC236}">
                  <a16:creationId xmlns:a16="http://schemas.microsoft.com/office/drawing/2014/main" id="{F92140DA-B8EE-4920-80BB-CFD38CFEAB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9" name="Group 1268">
            <a:extLst>
              <a:ext uri="{FF2B5EF4-FFF2-40B4-BE49-F238E27FC236}">
                <a16:creationId xmlns:a16="http://schemas.microsoft.com/office/drawing/2014/main" id="{131A7CFE-ED1A-467D-8DC6-75271BCB3B2E}"/>
              </a:ext>
            </a:extLst>
          </p:cNvPr>
          <p:cNvGrpSpPr/>
          <p:nvPr/>
        </p:nvGrpSpPr>
        <p:grpSpPr>
          <a:xfrm>
            <a:off x="10761501" y="4021696"/>
            <a:ext cx="557233" cy="557233"/>
            <a:chOff x="6631467" y="1985441"/>
            <a:chExt cx="417984" cy="417984"/>
          </a:xfrm>
        </p:grpSpPr>
        <p:sp>
          <p:nvSpPr>
            <p:cNvPr id="1270" name="Rectangle 1269">
              <a:extLst>
                <a:ext uri="{FF2B5EF4-FFF2-40B4-BE49-F238E27FC236}">
                  <a16:creationId xmlns:a16="http://schemas.microsoft.com/office/drawing/2014/main" id="{E50EA43F-28B2-4B44-BA78-F002ABC66584}"/>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271" name="Picture 2" descr="http://nginx.com/wp-content/uploads/2014/10/icon-load-balancing.png">
              <a:extLst>
                <a:ext uri="{FF2B5EF4-FFF2-40B4-BE49-F238E27FC236}">
                  <a16:creationId xmlns:a16="http://schemas.microsoft.com/office/drawing/2014/main" id="{B6BC9D60-AD92-48E3-9089-032201A41ED8}"/>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2" name="Group 1271">
            <a:extLst>
              <a:ext uri="{FF2B5EF4-FFF2-40B4-BE49-F238E27FC236}">
                <a16:creationId xmlns:a16="http://schemas.microsoft.com/office/drawing/2014/main" id="{822061D5-FCA0-4911-A945-E29AA3A86769}"/>
              </a:ext>
            </a:extLst>
          </p:cNvPr>
          <p:cNvGrpSpPr/>
          <p:nvPr/>
        </p:nvGrpSpPr>
        <p:grpSpPr>
          <a:xfrm>
            <a:off x="10141780" y="4013374"/>
            <a:ext cx="557233" cy="557233"/>
            <a:chOff x="6098534" y="1990948"/>
            <a:chExt cx="417984" cy="417984"/>
          </a:xfrm>
        </p:grpSpPr>
        <p:sp>
          <p:nvSpPr>
            <p:cNvPr id="1273" name="Rectangle 1272">
              <a:extLst>
                <a:ext uri="{FF2B5EF4-FFF2-40B4-BE49-F238E27FC236}">
                  <a16:creationId xmlns:a16="http://schemas.microsoft.com/office/drawing/2014/main" id="{72D419F1-A381-45B0-9AD8-35579240771F}"/>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74" name="Rectangle 1273">
              <a:extLst>
                <a:ext uri="{FF2B5EF4-FFF2-40B4-BE49-F238E27FC236}">
                  <a16:creationId xmlns:a16="http://schemas.microsoft.com/office/drawing/2014/main" id="{62BB6A35-D7A2-411D-9498-F983F81F1327}"/>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75" name="Group 1274">
            <a:extLst>
              <a:ext uri="{FF2B5EF4-FFF2-40B4-BE49-F238E27FC236}">
                <a16:creationId xmlns:a16="http://schemas.microsoft.com/office/drawing/2014/main" id="{28D62FBC-B8BC-41B3-AC73-3CEC65CBEEEF}"/>
              </a:ext>
            </a:extLst>
          </p:cNvPr>
          <p:cNvGrpSpPr/>
          <p:nvPr/>
        </p:nvGrpSpPr>
        <p:grpSpPr>
          <a:xfrm>
            <a:off x="10146867" y="4639183"/>
            <a:ext cx="557233" cy="557233"/>
            <a:chOff x="6102350" y="2460371"/>
            <a:chExt cx="417984" cy="417984"/>
          </a:xfrm>
        </p:grpSpPr>
        <p:sp>
          <p:nvSpPr>
            <p:cNvPr id="1276" name="Rectangle 1275">
              <a:extLst>
                <a:ext uri="{FF2B5EF4-FFF2-40B4-BE49-F238E27FC236}">
                  <a16:creationId xmlns:a16="http://schemas.microsoft.com/office/drawing/2014/main" id="{B8EE6C89-A6C6-43E3-AB81-94DA0D876F5D}"/>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77" name="Rectangle 1276">
              <a:extLst>
                <a:ext uri="{FF2B5EF4-FFF2-40B4-BE49-F238E27FC236}">
                  <a16:creationId xmlns:a16="http://schemas.microsoft.com/office/drawing/2014/main" id="{C7550612-0AEF-48DE-B6F4-1413DDBE67C1}"/>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278" name="Rectangle 1277">
            <a:extLst>
              <a:ext uri="{FF2B5EF4-FFF2-40B4-BE49-F238E27FC236}">
                <a16:creationId xmlns:a16="http://schemas.microsoft.com/office/drawing/2014/main" id="{978A5CFE-2840-469A-96A4-C6010F78AB31}"/>
              </a:ext>
            </a:extLst>
          </p:cNvPr>
          <p:cNvSpPr/>
          <p:nvPr/>
        </p:nvSpPr>
        <p:spPr>
          <a:xfrm>
            <a:off x="10764111" y="4645429"/>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79" name="Group 1278">
            <a:extLst>
              <a:ext uri="{FF2B5EF4-FFF2-40B4-BE49-F238E27FC236}">
                <a16:creationId xmlns:a16="http://schemas.microsoft.com/office/drawing/2014/main" id="{7E56AE4C-6447-4443-BF9E-626295CF4708}"/>
              </a:ext>
            </a:extLst>
          </p:cNvPr>
          <p:cNvGrpSpPr/>
          <p:nvPr/>
        </p:nvGrpSpPr>
        <p:grpSpPr>
          <a:xfrm>
            <a:off x="8305037" y="4373335"/>
            <a:ext cx="721037" cy="444217"/>
            <a:chOff x="1926169" y="1632181"/>
            <a:chExt cx="540854" cy="333210"/>
          </a:xfrm>
        </p:grpSpPr>
        <p:sp>
          <p:nvSpPr>
            <p:cNvPr id="1280" name="Rectangle 1279">
              <a:extLst>
                <a:ext uri="{FF2B5EF4-FFF2-40B4-BE49-F238E27FC236}">
                  <a16:creationId xmlns:a16="http://schemas.microsoft.com/office/drawing/2014/main" id="{89E8B910-5549-4E62-8833-B471E32B514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1" name="Rectangle 1280">
              <a:extLst>
                <a:ext uri="{FF2B5EF4-FFF2-40B4-BE49-F238E27FC236}">
                  <a16:creationId xmlns:a16="http://schemas.microsoft.com/office/drawing/2014/main" id="{4AAE0D03-3328-4620-8110-BF93E7F2925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2" name="Rectangle 1281">
              <a:extLst>
                <a:ext uri="{FF2B5EF4-FFF2-40B4-BE49-F238E27FC236}">
                  <a16:creationId xmlns:a16="http://schemas.microsoft.com/office/drawing/2014/main" id="{6FECEB1E-442C-444A-AE6C-358136674B1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3" name="Rectangle 1282">
              <a:extLst>
                <a:ext uri="{FF2B5EF4-FFF2-40B4-BE49-F238E27FC236}">
                  <a16:creationId xmlns:a16="http://schemas.microsoft.com/office/drawing/2014/main" id="{E8F7B255-6AEA-4BD5-B87D-141FAF85A75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4" name="Rectangle 1283">
              <a:extLst>
                <a:ext uri="{FF2B5EF4-FFF2-40B4-BE49-F238E27FC236}">
                  <a16:creationId xmlns:a16="http://schemas.microsoft.com/office/drawing/2014/main" id="{64B29DF2-4780-4828-8ABD-57D081CDCD7C}"/>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85" name="Rectangle 1284">
            <a:extLst>
              <a:ext uri="{FF2B5EF4-FFF2-40B4-BE49-F238E27FC236}">
                <a16:creationId xmlns:a16="http://schemas.microsoft.com/office/drawing/2014/main" id="{620C37D9-8098-4588-BCC3-8417B81C5652}"/>
              </a:ext>
            </a:extLst>
          </p:cNvPr>
          <p:cNvSpPr/>
          <p:nvPr/>
        </p:nvSpPr>
        <p:spPr>
          <a:xfrm>
            <a:off x="8464632" y="4484177"/>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286" name="Group 1285">
            <a:extLst>
              <a:ext uri="{FF2B5EF4-FFF2-40B4-BE49-F238E27FC236}">
                <a16:creationId xmlns:a16="http://schemas.microsoft.com/office/drawing/2014/main" id="{EA976F58-925A-46FB-ACDF-0468081E1A94}"/>
              </a:ext>
            </a:extLst>
          </p:cNvPr>
          <p:cNvGrpSpPr/>
          <p:nvPr/>
        </p:nvGrpSpPr>
        <p:grpSpPr>
          <a:xfrm>
            <a:off x="9039847" y="4381247"/>
            <a:ext cx="721037" cy="444217"/>
            <a:chOff x="1926169" y="1632181"/>
            <a:chExt cx="540854" cy="333210"/>
          </a:xfrm>
        </p:grpSpPr>
        <p:sp>
          <p:nvSpPr>
            <p:cNvPr id="1287" name="Rectangle 1286">
              <a:extLst>
                <a:ext uri="{FF2B5EF4-FFF2-40B4-BE49-F238E27FC236}">
                  <a16:creationId xmlns:a16="http://schemas.microsoft.com/office/drawing/2014/main" id="{2A71C91F-7FA6-436B-A059-B86D4E0CC033}"/>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8" name="Rectangle 1287">
              <a:extLst>
                <a:ext uri="{FF2B5EF4-FFF2-40B4-BE49-F238E27FC236}">
                  <a16:creationId xmlns:a16="http://schemas.microsoft.com/office/drawing/2014/main" id="{4ABDFBA1-7ECE-4788-8EB4-1000188BAA5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9" name="Rectangle 1288">
              <a:extLst>
                <a:ext uri="{FF2B5EF4-FFF2-40B4-BE49-F238E27FC236}">
                  <a16:creationId xmlns:a16="http://schemas.microsoft.com/office/drawing/2014/main" id="{12C8DFEE-0319-4153-84A1-E18B2E5150A6}"/>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90" name="Rectangle 1289">
              <a:extLst>
                <a:ext uri="{FF2B5EF4-FFF2-40B4-BE49-F238E27FC236}">
                  <a16:creationId xmlns:a16="http://schemas.microsoft.com/office/drawing/2014/main" id="{CA1AA4E6-7506-4B60-A2CC-2A286BCA2AA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91" name="Rectangle 1290">
              <a:extLst>
                <a:ext uri="{FF2B5EF4-FFF2-40B4-BE49-F238E27FC236}">
                  <a16:creationId xmlns:a16="http://schemas.microsoft.com/office/drawing/2014/main" id="{9CD1451F-0ED9-4CBA-B580-36095531FBA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92" name="Rectangle 1291">
            <a:extLst>
              <a:ext uri="{FF2B5EF4-FFF2-40B4-BE49-F238E27FC236}">
                <a16:creationId xmlns:a16="http://schemas.microsoft.com/office/drawing/2014/main" id="{2D558DF0-AB37-4197-A43E-EC6BFD343F90}"/>
              </a:ext>
            </a:extLst>
          </p:cNvPr>
          <p:cNvSpPr/>
          <p:nvPr/>
        </p:nvSpPr>
        <p:spPr>
          <a:xfrm>
            <a:off x="9162351" y="4492187"/>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293" name="Rectangle 1292">
            <a:extLst>
              <a:ext uri="{FF2B5EF4-FFF2-40B4-BE49-F238E27FC236}">
                <a16:creationId xmlns:a16="http://schemas.microsoft.com/office/drawing/2014/main" id="{19AF270A-15D8-44E7-B65D-AFCE9B512408}"/>
              </a:ext>
            </a:extLst>
          </p:cNvPr>
          <p:cNvSpPr/>
          <p:nvPr/>
        </p:nvSpPr>
        <p:spPr>
          <a:xfrm>
            <a:off x="10826597" y="4814590"/>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Tree>
    <p:extLst>
      <p:ext uri="{BB962C8B-B14F-4D97-AF65-F5344CB8AC3E}">
        <p14:creationId xmlns:p14="http://schemas.microsoft.com/office/powerpoint/2010/main" val="2390756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1000"/>
                                        <p:tgtEl>
                                          <p:spTgt spid="1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4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21137D2-2E6D-3A4B-9656-404970BF4CB8}"/>
              </a:ext>
            </a:extLst>
          </p:cNvPr>
          <p:cNvSpPr txBox="1"/>
          <p:nvPr/>
        </p:nvSpPr>
        <p:spPr>
          <a:xfrm>
            <a:off x="9344949" y="4642088"/>
            <a:ext cx="1592262"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Azure Log analytics with Container Insights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342411" y="2839141"/>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344947"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Monitoring</a:t>
            </a:r>
          </a:p>
        </p:txBody>
      </p:sp>
      <p:sp>
        <p:nvSpPr>
          <p:cNvPr id="40" name="TextBox 39">
            <a:extLst>
              <a:ext uri="{FF2B5EF4-FFF2-40B4-BE49-F238E27FC236}">
                <a16:creationId xmlns:a16="http://schemas.microsoft.com/office/drawing/2014/main" id="{9F115836-AC54-D542-8EB4-688AA0807BAF}"/>
              </a:ext>
            </a:extLst>
          </p:cNvPr>
          <p:cNvSpPr txBox="1"/>
          <p:nvPr/>
        </p:nvSpPr>
        <p:spPr>
          <a:xfrm>
            <a:off x="3764447" y="4626848"/>
            <a:ext cx="157797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Node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Autoscaler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Virtual Nodes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 name="Group 3" descr="Icon location">
            <a:extLst>
              <a:ext uri="{FF2B5EF4-FFF2-40B4-BE49-F238E27FC236}">
                <a16:creationId xmlns:a16="http://schemas.microsoft.com/office/drawing/2014/main" id="{2C53A3EA-A276-6844-9283-8794FB408AE0}"/>
              </a:ext>
            </a:extLst>
          </p:cNvPr>
          <p:cNvGrpSpPr/>
          <p:nvPr/>
        </p:nvGrpSpPr>
        <p:grpSpPr>
          <a:xfrm>
            <a:off x="3764447" y="2823010"/>
            <a:ext cx="1603783" cy="1603783"/>
            <a:chOff x="2470150" y="3560884"/>
            <a:chExt cx="659875" cy="659875"/>
          </a:xfrm>
        </p:grpSpPr>
        <p:grpSp>
          <p:nvGrpSpPr>
            <p:cNvPr id="24" name="Group 23">
              <a:extLst>
                <a:ext uri="{FF2B5EF4-FFF2-40B4-BE49-F238E27FC236}">
                  <a16:creationId xmlns:a16="http://schemas.microsoft.com/office/drawing/2014/main" id="{BCE3D5B7-DDDA-0645-B453-19118EC75F4F}"/>
                </a:ext>
              </a:extLst>
            </p:cNvPr>
            <p:cNvGrpSpPr/>
            <p:nvPr/>
          </p:nvGrpSpPr>
          <p:grpSpPr>
            <a:xfrm>
              <a:off x="2470150" y="3560884"/>
              <a:ext cx="659875" cy="659875"/>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7" name="Brain_3" title="Icon of a brain">
              <a:extLst>
                <a:ext uri="{FF2B5EF4-FFF2-40B4-BE49-F238E27FC236}">
                  <a16:creationId xmlns:a16="http://schemas.microsoft.com/office/drawing/2014/main" id="{803117F3-C0F5-DB49-80FA-B7C141768BB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780937" y="2121405"/>
            <a:ext cx="1577975"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Cluster </a:t>
            </a:r>
            <a:r>
              <a:rPr kumimoji="0" lang="en-US" sz="1800" b="0" i="0" u="none" strike="noStrike" kern="1200" cap="none" spc="0" normalizeH="0" baseline="0" noProof="0" err="1">
                <a:ln>
                  <a:noFill/>
                </a:ln>
                <a:solidFill>
                  <a:srgbClr val="0078D4"/>
                </a:solidFill>
                <a:effectLst/>
                <a:uLnTx/>
                <a:uFillTx/>
                <a:latin typeface="Segoe UI Semibold"/>
                <a:ea typeface="+mn-ea"/>
                <a:cs typeface="+mn-cs"/>
              </a:rPr>
              <a:t>Autoscaler</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947580" y="4626848"/>
            <a:ext cx="159543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Availability Zones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99.95% SLA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Self-Healing</a:t>
            </a: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947580" y="28239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764379" y="2106165"/>
            <a:ext cx="1975879"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High Availability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a:solidFill>
                  <a:srgbClr val="0078D4"/>
                </a:solidFill>
                <a:latin typeface="Segoe UI Semibold"/>
              </a:rPr>
              <a:t>High Reliability</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solidFill>
                  <a:srgbClr val="0069BA"/>
                </a:solidFill>
                <a:latin typeface="+mn-lt"/>
              </a:rPr>
              <a:t>AKS Features</a:t>
            </a:r>
          </a:p>
        </p:txBody>
      </p:sp>
      <p:sp>
        <p:nvSpPr>
          <p:cNvPr id="27" name="safe" title="Icon of a locked safe">
            <a:extLst>
              <a:ext uri="{FF2B5EF4-FFF2-40B4-BE49-F238E27FC236}">
                <a16:creationId xmlns:a16="http://schemas.microsoft.com/office/drawing/2014/main" id="{28FCA0B6-FB3F-41D0-8DC0-736F7DFC5445}"/>
              </a:ext>
            </a:extLst>
          </p:cNvPr>
          <p:cNvSpPr>
            <a:spLocks noChangeAspect="1" noEditPoints="1"/>
          </p:cNvSpPr>
          <p:nvPr/>
        </p:nvSpPr>
        <p:spPr bwMode="auto">
          <a:xfrm>
            <a:off x="1316696" y="3164965"/>
            <a:ext cx="795394" cy="843031"/>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E2A74940-FD1C-40D5-926D-BFA36437A645}"/>
              </a:ext>
            </a:extLst>
          </p:cNvPr>
          <p:cNvSpPr txBox="1"/>
          <p:nvPr/>
        </p:nvSpPr>
        <p:spPr>
          <a:xfrm>
            <a:off x="6366611" y="4642088"/>
            <a:ext cx="195414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Key Vault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Azure 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Private Clusters</a:t>
            </a:r>
          </a:p>
        </p:txBody>
      </p:sp>
      <p:grpSp>
        <p:nvGrpSpPr>
          <p:cNvPr id="29" name="Group 28" descr="Icon location">
            <a:extLst>
              <a:ext uri="{FF2B5EF4-FFF2-40B4-BE49-F238E27FC236}">
                <a16:creationId xmlns:a16="http://schemas.microsoft.com/office/drawing/2014/main" id="{9DB2AB70-4160-4751-B5D8-5B7B27FE0CD7}"/>
              </a:ext>
            </a:extLst>
          </p:cNvPr>
          <p:cNvGrpSpPr/>
          <p:nvPr/>
        </p:nvGrpSpPr>
        <p:grpSpPr>
          <a:xfrm>
            <a:off x="6549456" y="2839141"/>
            <a:ext cx="1594800" cy="1602000"/>
            <a:chOff x="8128000" y="3560884"/>
            <a:chExt cx="659875" cy="659875"/>
          </a:xfrm>
        </p:grpSpPr>
        <p:grpSp>
          <p:nvGrpSpPr>
            <p:cNvPr id="30" name="Group 29">
              <a:extLst>
                <a:ext uri="{FF2B5EF4-FFF2-40B4-BE49-F238E27FC236}">
                  <a16:creationId xmlns:a16="http://schemas.microsoft.com/office/drawing/2014/main" id="{E8E9D7FA-806E-4321-820F-4E48C652321D}"/>
                </a:ext>
              </a:extLst>
            </p:cNvPr>
            <p:cNvGrpSpPr/>
            <p:nvPr/>
          </p:nvGrpSpPr>
          <p:grpSpPr>
            <a:xfrm>
              <a:off x="8128000" y="3560884"/>
              <a:ext cx="659875" cy="659875"/>
              <a:chOff x="584200" y="3560884"/>
              <a:chExt cx="659875" cy="659875"/>
            </a:xfrm>
          </p:grpSpPr>
          <p:sp>
            <p:nvSpPr>
              <p:cNvPr id="32" name="Oval 31">
                <a:extLst>
                  <a:ext uri="{FF2B5EF4-FFF2-40B4-BE49-F238E27FC236}">
                    <a16:creationId xmlns:a16="http://schemas.microsoft.com/office/drawing/2014/main" id="{A0133CED-5C7F-4D50-827C-A4EA774FCD2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7DA3D827-1109-4A1B-8281-582720E193C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chip" title="Icon of a computer chip">
              <a:extLst>
                <a:ext uri="{FF2B5EF4-FFF2-40B4-BE49-F238E27FC236}">
                  <a16:creationId xmlns:a16="http://schemas.microsoft.com/office/drawing/2014/main" id="{74E426B3-4C9F-422F-8A5C-99E00E3783B3}"/>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92F857C7-4E55-48A1-9ECE-73FBF5411122}"/>
              </a:ext>
            </a:extLst>
          </p:cNvPr>
          <p:cNvSpPr txBox="1"/>
          <p:nvPr/>
        </p:nvSpPr>
        <p:spPr>
          <a:xfrm>
            <a:off x="6551992"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43" name="graph_9" title="Icon of a line chart with connected circles at varying points">
            <a:extLst>
              <a:ext uri="{FF2B5EF4-FFF2-40B4-BE49-F238E27FC236}">
                <a16:creationId xmlns:a16="http://schemas.microsoft.com/office/drawing/2014/main" id="{6C058015-D29D-4A64-9559-AB5A7ABD2508}"/>
              </a:ext>
            </a:extLst>
          </p:cNvPr>
          <p:cNvSpPr>
            <a:spLocks noChangeAspect="1" noEditPoints="1"/>
          </p:cNvSpPr>
          <p:nvPr/>
        </p:nvSpPr>
        <p:spPr bwMode="auto">
          <a:xfrm>
            <a:off x="9789505" y="3270385"/>
            <a:ext cx="700608" cy="6321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93522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40" grpId="0"/>
      <p:bldP spid="37" grpId="0"/>
      <p:bldP spid="39" grpId="0"/>
      <p:bldP spid="36" grpId="0"/>
      <p:bldP spid="27" grpId="0" animBg="1"/>
      <p:bldP spid="28"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Develop and deploy microservices using Azure Kubernetes Service and Azure Container Registry</a:t>
            </a:r>
          </a:p>
        </p:txBody>
      </p:sp>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a:t>Microservice Solutions</a:t>
            </a:r>
          </a:p>
        </p:txBody>
      </p:sp>
      <p:pic>
        <p:nvPicPr>
          <p:cNvPr id="2" name="Graphic 1">
            <a:extLst>
              <a:ext uri="{FF2B5EF4-FFF2-40B4-BE49-F238E27FC236}">
                <a16:creationId xmlns:a16="http://schemas.microsoft.com/office/drawing/2014/main" id="{9E327A34-14AC-4F4E-B81B-96DE104E36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5570" y="2734703"/>
            <a:ext cx="3043359" cy="3043359"/>
          </a:xfrm>
          <a:prstGeom prst="rect">
            <a:avLst/>
          </a:prstGeom>
        </p:spPr>
      </p:pic>
    </p:spTree>
    <p:extLst>
      <p:ext uri="{BB962C8B-B14F-4D97-AF65-F5344CB8AC3E}">
        <p14:creationId xmlns:p14="http://schemas.microsoft.com/office/powerpoint/2010/main" val="4550331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AKS – References</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a:t>Documentation, learn, best practices, industry use cases</a:t>
            </a:r>
          </a:p>
        </p:txBody>
      </p:sp>
    </p:spTree>
    <p:extLst>
      <p:ext uri="{BB962C8B-B14F-4D97-AF65-F5344CB8AC3E}">
        <p14:creationId xmlns:p14="http://schemas.microsoft.com/office/powerpoint/2010/main" val="387011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a:xfrm>
            <a:off x="457201" y="457200"/>
            <a:ext cx="5638798" cy="657616"/>
          </a:xfrm>
        </p:spPr>
        <p:txBody>
          <a:bodyPr anchor="t">
            <a:normAutofit/>
          </a:bodyPr>
          <a:lstStyle/>
          <a:p>
            <a:r>
              <a:rPr lang="en-US"/>
              <a:t>AKS References</a:t>
            </a:r>
          </a:p>
        </p:txBody>
      </p:sp>
      <p:pic>
        <p:nvPicPr>
          <p:cNvPr id="10" name="Picture 9">
            <a:extLst>
              <a:ext uri="{FF2B5EF4-FFF2-40B4-BE49-F238E27FC236}">
                <a16:creationId xmlns:a16="http://schemas.microsoft.com/office/drawing/2014/main" id="{E00F9383-87B1-4BFA-B036-574DF96CC8FD}"/>
              </a:ext>
            </a:extLst>
          </p:cNvPr>
          <p:cNvPicPr>
            <a:picLocks noChangeAspect="1"/>
          </p:cNvPicPr>
          <p:nvPr/>
        </p:nvPicPr>
        <p:blipFill rotWithShape="1">
          <a:blip r:embed="rId3"/>
          <a:srcRect l="21045" r="16107"/>
          <a:stretch/>
        </p:blipFill>
        <p:spPr>
          <a:xfrm>
            <a:off x="4584526" y="12745"/>
            <a:ext cx="7607474" cy="6820203"/>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
        <p:nvSpPr>
          <p:cNvPr id="7" name="Content Placeholder 7">
            <a:extLst>
              <a:ext uri="{FF2B5EF4-FFF2-40B4-BE49-F238E27FC236}">
                <a16:creationId xmlns:a16="http://schemas.microsoft.com/office/drawing/2014/main" id="{3149EF51-431D-4927-974B-D0204854CB5E}"/>
              </a:ext>
            </a:extLst>
          </p:cNvPr>
          <p:cNvSpPr>
            <a:spLocks noGrp="1"/>
          </p:cNvSpPr>
          <p:nvPr>
            <p:ph idx="32"/>
          </p:nvPr>
        </p:nvSpPr>
        <p:spPr>
          <a:xfrm>
            <a:off x="175364" y="1114816"/>
            <a:ext cx="6873829" cy="4986726"/>
          </a:xfrm>
        </p:spPr>
        <p:txBody>
          <a:bodyPr wrap="square">
            <a:normAutofit lnSpcReduction="10000"/>
          </a:bodyPr>
          <a:lstStyle/>
          <a:p>
            <a:pPr marL="0" indent="0">
              <a:lnSpc>
                <a:spcPct val="200000"/>
              </a:lnSpc>
              <a:buNone/>
            </a:pPr>
            <a:r>
              <a:rPr lang="en-US" sz="2400"/>
              <a:t>Azure Kubernetes Service landing pages</a:t>
            </a:r>
          </a:p>
          <a:p>
            <a:pPr marL="342900" lvl="1" indent="-342900">
              <a:lnSpc>
                <a:spcPct val="200000"/>
              </a:lnSpc>
              <a:buFont typeface="Arial" panose="020B0604020202020204" pitchFamily="34" charset="0"/>
              <a:buChar char="•"/>
            </a:pPr>
            <a:r>
              <a:rPr lang="en-US" sz="1800">
                <a:solidFill>
                  <a:schemeClr val="accent4"/>
                </a:solidFill>
                <a:hlinkClick r:id="rId4"/>
              </a:rPr>
              <a:t>Azure Kubernetes Service portal</a:t>
            </a:r>
            <a:endParaRPr lang="en-US" sz="1800">
              <a:solidFill>
                <a:schemeClr val="accent4"/>
              </a:solidFill>
              <a:hlinkClick r:id="" action="ppaction://noaction">
                <a:extLst>
                  <a:ext uri="{A12FA001-AC4F-418D-AE19-62706E023703}">
                    <ahyp:hlinkClr xmlns:ahyp="http://schemas.microsoft.com/office/drawing/2018/hyperlinkcolor" val="tx"/>
                  </a:ext>
                </a:extLst>
              </a:hlinkClick>
            </a:endParaRPr>
          </a:p>
          <a:p>
            <a:pPr marL="342900" lvl="1" indent="-342900">
              <a:lnSpc>
                <a:spcPct val="200000"/>
              </a:lnSpc>
              <a:buFont typeface="Arial" panose="020B0604020202020204" pitchFamily="34" charset="0"/>
              <a:buChar char="•"/>
            </a:pPr>
            <a:r>
              <a:rPr lang="en-US" sz="1800">
                <a:solidFill>
                  <a:schemeClr val="accent4"/>
                </a:solidFill>
                <a:hlinkClick r:id="rId5"/>
              </a:rPr>
              <a:t>Azure Kubernetes Service pricing </a:t>
            </a:r>
            <a:endParaRPr lang="en-US" sz="1800">
              <a:solidFill>
                <a:schemeClr val="accent4"/>
              </a:solidFill>
            </a:endParaRPr>
          </a:p>
          <a:p>
            <a:pPr marL="342900" lvl="1" indent="-342900">
              <a:lnSpc>
                <a:spcPct val="200000"/>
              </a:lnSpc>
              <a:buFont typeface="Arial" panose="020B0604020202020204" pitchFamily="34" charset="0"/>
              <a:buChar char="•"/>
            </a:pPr>
            <a:r>
              <a:rPr lang="en-US" sz="1800">
                <a:solidFill>
                  <a:schemeClr val="accent4"/>
                </a:solidFill>
                <a:hlinkClick r:id="rId6"/>
              </a:rPr>
              <a:t>Azure Kubernetes Service documentation</a:t>
            </a:r>
            <a:endParaRPr lang="en-US" sz="1800">
              <a:solidFill>
                <a:schemeClr val="accent4"/>
              </a:solidFill>
            </a:endParaRPr>
          </a:p>
          <a:p>
            <a:pPr marL="0" indent="0">
              <a:lnSpc>
                <a:spcPct val="200000"/>
              </a:lnSpc>
              <a:buNone/>
            </a:pPr>
            <a:r>
              <a:rPr lang="en-US" sz="2400"/>
              <a:t>Azure Kubernetes Service education</a:t>
            </a:r>
          </a:p>
          <a:p>
            <a:pPr marL="342900" lvl="1" indent="-342900">
              <a:lnSpc>
                <a:spcPct val="200000"/>
              </a:lnSpc>
              <a:buFont typeface="Arial" panose="020B0604020202020204" pitchFamily="34" charset="0"/>
              <a:buChar char="•"/>
            </a:pPr>
            <a:r>
              <a:rPr lang="en-US" sz="1800">
                <a:hlinkClick r:id="rId7"/>
              </a:rPr>
              <a:t>Azure Kubernetes Service learning path</a:t>
            </a:r>
            <a:endParaRPr lang="en-US" sz="1800"/>
          </a:p>
          <a:p>
            <a:pPr marL="342900" lvl="1" indent="-342900">
              <a:lnSpc>
                <a:spcPct val="200000"/>
              </a:lnSpc>
              <a:buFont typeface="Arial" panose="020B0604020202020204" pitchFamily="34" charset="0"/>
              <a:buChar char="•"/>
            </a:pPr>
            <a:r>
              <a:rPr lang="en-US" sz="1800">
                <a:hlinkClick r:id="rId8"/>
              </a:rPr>
              <a:t>Azure Kubernetes Service 50 days challenge</a:t>
            </a:r>
            <a:endParaRPr lang="en-US" sz="1800"/>
          </a:p>
          <a:p>
            <a:pPr marL="342900" lvl="1" indent="-342900">
              <a:lnSpc>
                <a:spcPct val="200000"/>
              </a:lnSpc>
              <a:buFont typeface="Arial" panose="020B0604020202020204" pitchFamily="34" charset="0"/>
              <a:buChar char="•"/>
            </a:pPr>
            <a:r>
              <a:rPr lang="en-US" sz="1800">
                <a:hlinkClick r:id="rId9"/>
              </a:rPr>
              <a:t>Azure Developer Cloud Skills Challenge</a:t>
            </a:r>
            <a:endParaRPr lang="en-US" sz="1800">
              <a:solidFill>
                <a:schemeClr val="accent4"/>
              </a:solidFill>
            </a:endParaRPr>
          </a:p>
          <a:p>
            <a:pPr marL="342900" lvl="1" indent="-342900">
              <a:lnSpc>
                <a:spcPct val="200000"/>
              </a:lnSpc>
              <a:buFont typeface="Arial" panose="020B0604020202020204" pitchFamily="34" charset="0"/>
              <a:buChar char="•"/>
            </a:pPr>
            <a:endParaRPr lang="en-US" sz="1400">
              <a:solidFill>
                <a:schemeClr val="accent4"/>
              </a:solidFill>
            </a:endParaRPr>
          </a:p>
          <a:p>
            <a:pPr marL="342900" lvl="1" indent="-342900">
              <a:lnSpc>
                <a:spcPct val="200000"/>
              </a:lnSpc>
              <a:buFont typeface="Arial" panose="020B0604020202020204" pitchFamily="34" charset="0"/>
              <a:buChar char="•"/>
            </a:pPr>
            <a:endParaRPr lang="en-US" sz="1400">
              <a:solidFill>
                <a:schemeClr val="accent4"/>
              </a:solidFill>
            </a:endParaRPr>
          </a:p>
        </p:txBody>
      </p:sp>
    </p:spTree>
    <p:extLst>
      <p:ext uri="{BB962C8B-B14F-4D97-AF65-F5344CB8AC3E}">
        <p14:creationId xmlns:p14="http://schemas.microsoft.com/office/powerpoint/2010/main" val="103310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a:highlight>
                  <a:srgbClr val="808080"/>
                </a:highlight>
              </a:rPr>
              <a:t>Additional Container Options</a:t>
            </a:r>
          </a:p>
        </p:txBody>
      </p:sp>
    </p:spTree>
    <p:extLst>
      <p:ext uri="{BB962C8B-B14F-4D97-AF65-F5344CB8AC3E}">
        <p14:creationId xmlns:p14="http://schemas.microsoft.com/office/powerpoint/2010/main" val="6974821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a:solidFill>
                  <a:srgbClr val="0069BA"/>
                </a:solidFill>
                <a:latin typeface="+mn-lt"/>
              </a:rPr>
              <a:t>Azure Container Apps</a:t>
            </a:r>
          </a:p>
        </p:txBody>
      </p:sp>
      <p:sp>
        <p:nvSpPr>
          <p:cNvPr id="3" name="Text Placeholder 2"/>
          <p:cNvSpPr>
            <a:spLocks noGrp="1"/>
          </p:cNvSpPr>
          <p:nvPr>
            <p:ph sz="quarter" idx="12"/>
          </p:nvPr>
        </p:nvSpPr>
        <p:spPr>
          <a:xfrm>
            <a:off x="584200" y="1435100"/>
            <a:ext cx="6235700" cy="4833938"/>
          </a:xfrm>
        </p:spPr>
        <p:txBody>
          <a:bodyPr wrap="square">
            <a:normAutofit/>
          </a:bodyPr>
          <a:lstStyle/>
          <a:p>
            <a:pPr>
              <a:lnSpc>
                <a:spcPct val="90000"/>
              </a:lnSpc>
            </a:pPr>
            <a:r>
              <a:rPr lang="en-US" sz="2400"/>
              <a:t>Run your container app on a serverless platform</a:t>
            </a:r>
          </a:p>
          <a:p>
            <a:pPr>
              <a:lnSpc>
                <a:spcPct val="90000"/>
              </a:lnSpc>
            </a:pPr>
            <a:r>
              <a:rPr lang="en-US" sz="2400"/>
              <a:t>Used to build Kubernetes style applications without access to native Kubernetes APIs</a:t>
            </a:r>
          </a:p>
          <a:p>
            <a:pPr>
              <a:lnSpc>
                <a:spcPct val="90000"/>
              </a:lnSpc>
            </a:pPr>
            <a:r>
              <a:rPr lang="en-US" sz="2400"/>
              <a:t>Dynamically scale based on</a:t>
            </a:r>
          </a:p>
          <a:p>
            <a:pPr lvl="1">
              <a:lnSpc>
                <a:spcPct val="90000"/>
              </a:lnSpc>
            </a:pPr>
            <a:r>
              <a:rPr lang="en-US" sz="2400"/>
              <a:t>Http Traffic</a:t>
            </a:r>
          </a:p>
          <a:p>
            <a:pPr lvl="1">
              <a:lnSpc>
                <a:spcPct val="90000"/>
              </a:lnSpc>
            </a:pPr>
            <a:r>
              <a:rPr lang="en-US" sz="2400"/>
              <a:t>Event-driven processing</a:t>
            </a:r>
          </a:p>
          <a:p>
            <a:pPr lvl="1">
              <a:lnSpc>
                <a:spcPct val="90000"/>
              </a:lnSpc>
            </a:pPr>
            <a:r>
              <a:rPr lang="en-US" sz="2400"/>
              <a:t>CPU or memory load</a:t>
            </a:r>
          </a:p>
          <a:p>
            <a:pPr lvl="1">
              <a:lnSpc>
                <a:spcPct val="90000"/>
              </a:lnSpc>
            </a:pPr>
            <a:r>
              <a:rPr lang="en-US" sz="2400"/>
              <a:t>Any KEDA-supported scaler</a:t>
            </a:r>
          </a:p>
          <a:p>
            <a:pPr>
              <a:lnSpc>
                <a:spcPct val="90000"/>
              </a:lnSpc>
            </a:pPr>
            <a:r>
              <a:rPr lang="en-US" sz="2400">
                <a:hlinkClick r:id="rId3"/>
              </a:rPr>
              <a:t>https://docs.microsoft.com/en-us/azure/container-apps/overview</a:t>
            </a:r>
            <a:r>
              <a:rPr lang="en-US" sz="2400"/>
              <a:t> </a:t>
            </a:r>
          </a:p>
        </p:txBody>
      </p:sp>
      <p:pic>
        <p:nvPicPr>
          <p:cNvPr id="5" name="Graphic 4">
            <a:extLst>
              <a:ext uri="{FF2B5EF4-FFF2-40B4-BE49-F238E27FC236}">
                <a16:creationId xmlns:a16="http://schemas.microsoft.com/office/drawing/2014/main" id="{A731DD15-B7FF-B098-A83A-6ED7E5D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7944" y="1435100"/>
            <a:ext cx="3055937" cy="3055937"/>
          </a:xfrm>
          <a:prstGeom prst="rect">
            <a:avLst/>
          </a:prstGeom>
        </p:spPr>
      </p:pic>
    </p:spTree>
    <p:extLst>
      <p:ext uri="{BB962C8B-B14F-4D97-AF65-F5344CB8AC3E}">
        <p14:creationId xmlns:p14="http://schemas.microsoft.com/office/powerpoint/2010/main" val="2890044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a:solidFill>
                  <a:srgbClr val="0069BA"/>
                </a:solidFill>
                <a:latin typeface="+mn-lt"/>
              </a:rPr>
              <a:t>Azure Arc-enabled Kubernetes</a:t>
            </a:r>
          </a:p>
        </p:txBody>
      </p:sp>
      <p:sp>
        <p:nvSpPr>
          <p:cNvPr id="3" name="Text Placeholder 2"/>
          <p:cNvSpPr>
            <a:spLocks noGrp="1"/>
          </p:cNvSpPr>
          <p:nvPr>
            <p:ph sz="quarter" idx="12"/>
          </p:nvPr>
        </p:nvSpPr>
        <p:spPr>
          <a:xfrm>
            <a:off x="584200" y="1435100"/>
            <a:ext cx="6378575" cy="4833938"/>
          </a:xfrm>
        </p:spPr>
        <p:txBody>
          <a:bodyPr wrap="square">
            <a:normAutofit/>
          </a:bodyPr>
          <a:lstStyle/>
          <a:p>
            <a:pPr>
              <a:lnSpc>
                <a:spcPct val="90000"/>
              </a:lnSpc>
            </a:pPr>
            <a:r>
              <a:rPr lang="en-US" sz="2400"/>
              <a:t>Attach Kubernetes clusters running anywhere (on-premises or other Cloud vendors)</a:t>
            </a:r>
          </a:p>
          <a:p>
            <a:pPr>
              <a:lnSpc>
                <a:spcPct val="90000"/>
              </a:lnSpc>
            </a:pPr>
            <a:r>
              <a:rPr lang="en-US" sz="2400"/>
              <a:t>Your cluster will show up in Azure Resource Manager </a:t>
            </a:r>
          </a:p>
          <a:p>
            <a:pPr>
              <a:lnSpc>
                <a:spcPct val="90000"/>
              </a:lnSpc>
            </a:pPr>
            <a:r>
              <a:rPr lang="en-US" sz="2400"/>
              <a:t>Your cluster will be placed in an Azure subscription and resource group</a:t>
            </a:r>
          </a:p>
          <a:p>
            <a:pPr>
              <a:lnSpc>
                <a:spcPct val="90000"/>
              </a:lnSpc>
            </a:pPr>
            <a:r>
              <a:rPr lang="en-US" sz="2400"/>
              <a:t>Your cluster will receive tags like any other Azure resource</a:t>
            </a:r>
          </a:p>
          <a:p>
            <a:pPr>
              <a:lnSpc>
                <a:spcPct val="90000"/>
              </a:lnSpc>
            </a:pPr>
            <a:r>
              <a:rPr lang="en-US" sz="2400">
                <a:hlinkClick r:id="rId3"/>
              </a:rPr>
              <a:t>https://docs.microsoft.com/en-us/azure/azure-arc/kubernetes/overview</a:t>
            </a:r>
            <a:r>
              <a:rPr lang="en-US" sz="2400"/>
              <a:t> </a:t>
            </a:r>
          </a:p>
        </p:txBody>
      </p:sp>
      <p:pic>
        <p:nvPicPr>
          <p:cNvPr id="5" name="Graphic 4">
            <a:extLst>
              <a:ext uri="{FF2B5EF4-FFF2-40B4-BE49-F238E27FC236}">
                <a16:creationId xmlns:a16="http://schemas.microsoft.com/office/drawing/2014/main" id="{9E3106F7-8B98-DE38-FD2F-D084EDF3A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3325" y="1855827"/>
            <a:ext cx="2977356" cy="2977356"/>
          </a:xfrm>
          <a:prstGeom prst="rect">
            <a:avLst/>
          </a:prstGeom>
        </p:spPr>
      </p:pic>
    </p:spTree>
    <p:extLst>
      <p:ext uri="{BB962C8B-B14F-4D97-AF65-F5344CB8AC3E}">
        <p14:creationId xmlns:p14="http://schemas.microsoft.com/office/powerpoint/2010/main" val="156109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CaaS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PaaS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FaaS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IaaS</a:t>
            </a:r>
            <a:endParaRPr kumimoji="0" lang="en-US" sz="24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Infrastructure Platform</a:t>
            </a:r>
            <a:endParaRPr kumimoji="0" lang="en-US" sz="1400" b="0" i="0" u="none" strike="noStrike" kern="0" cap="none" spc="0" normalizeH="0" baseline="0" noProof="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Kubernetes</a:t>
              </a:r>
            </a:p>
            <a:p>
              <a:r>
                <a:rPr lang="en-US" sz="120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a:solidFill>
                    <a:schemeClr val="accent1"/>
                  </a:solidFill>
                  <a:latin typeface="Segoe UI Light"/>
                </a:rPr>
                <a:t>Virtual</a:t>
              </a:r>
              <a:r>
                <a:rPr kumimoji="0" lang="en-US" sz="1200" b="0" i="0" u="none" strike="noStrike" kern="0" cap="none" spc="0" normalizeH="0" baseline="0" noProof="0">
                  <a:ln>
                    <a:noFill/>
                  </a:ln>
                  <a:solidFill>
                    <a:schemeClr val="accent1"/>
                  </a:solidFill>
                  <a:effectLst/>
                  <a:uLnTx/>
                  <a:uFillTx/>
                </a:rPr>
                <a:t> </a:t>
              </a:r>
              <a:r>
                <a:rPr lang="en-US" sz="1200" kern="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App</a:t>
              </a:r>
            </a:p>
            <a:p>
              <a:r>
                <a:rPr lang="en-US" sz="120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Low Code</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Logic</a:t>
              </a:r>
            </a:p>
            <a:p>
              <a:r>
                <a:rPr lang="en-US" sz="120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lstStyle/>
          <a:p>
            <a:r>
              <a:rPr lang="en-US"/>
              <a:t>Application hosting continuum</a:t>
            </a:r>
          </a:p>
        </p:txBody>
      </p:sp>
    </p:spTree>
    <p:extLst>
      <p:ext uri="{BB962C8B-B14F-4D97-AF65-F5344CB8AC3E}">
        <p14:creationId xmlns:p14="http://schemas.microsoft.com/office/powerpoint/2010/main" val="40861898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bg1"/>
                </a:solidFill>
              </a:rPr>
              <a:t>Please fill out the Azure Dev Day Survey!</a:t>
            </a:r>
          </a:p>
          <a:p>
            <a:pPr marL="0" indent="0">
              <a:buFont typeface="Wingdings" panose="05000000000000000000" pitchFamily="2" charset="2"/>
              <a:buNone/>
            </a:pPr>
            <a:r>
              <a:rPr lang="en-US" sz="2000" b="1">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a:solidFill>
                <a:schemeClr val="accent1"/>
              </a:solidFill>
            </a:endParaRPr>
          </a:p>
          <a:p>
            <a:pPr marL="0" indent="0">
              <a:buFont typeface="Wingdings" panose="05000000000000000000" pitchFamily="2" charset="2"/>
              <a:buNone/>
            </a:pPr>
            <a:endParaRPr lang="en-US" sz="2000" i="1">
              <a:solidFill>
                <a:schemeClr val="bg1"/>
              </a:solidFill>
              <a:latin typeface="Segoe UI" panose="020B0502040204020203" pitchFamily="34" charset="0"/>
            </a:endParaRPr>
          </a:p>
          <a:p>
            <a:pPr marL="0" indent="0">
              <a:buFont typeface="Wingdings" panose="05000000000000000000" pitchFamily="2" charset="2"/>
              <a:buNone/>
            </a:pPr>
            <a:r>
              <a:rPr lang="en-US" sz="200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a:solidFill>
                  <a:schemeClr val="bg1"/>
                </a:solidFill>
                <a:latin typeface="Segoe UI" panose="020B0502040204020203" pitchFamily="34" charset="0"/>
                <a:hlinkClick r:id="rId6"/>
              </a:rPr>
              <a:t>aka.ms/azuredevdaycontent</a:t>
            </a:r>
            <a:endParaRPr lang="en-US" sz="2000" b="1">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Microservice Solutions 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4796340" y="346174"/>
            <a:ext cx="297606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cs typeface="Segoe UI"/>
              </a:rPr>
              <a:t>Deploy containers to AKS</a:t>
            </a:r>
            <a:endParaRPr lang="en-US" sz="200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22938"/>
            <a:ext cx="7820567" cy="523220"/>
          </a:xfrm>
          <a:prstGeom prst="rect">
            <a:avLst/>
          </a:prstGeom>
          <a:noFill/>
        </p:spPr>
        <p:txBody>
          <a:bodyPr wrap="square">
            <a:spAutoFit/>
          </a:bodyPr>
          <a:lstStyle/>
          <a:p>
            <a:pPr algn="ctr"/>
            <a:r>
              <a:rPr lang="en-US" sz="2800">
                <a:hlinkClick r:id="rId3"/>
              </a:rPr>
              <a:t>aka.ms/azuredevdaylabs/microservices</a:t>
            </a:r>
            <a:endParaRPr lang="en-US" sz="2800"/>
          </a:p>
        </p:txBody>
      </p:sp>
      <p:pic>
        <p:nvPicPr>
          <p:cNvPr id="1025" name="Picture 1" descr="Client &#10;AKS &#10;Load Balancer &#10;WebApp &#10;Git &#10;External Azure Load &#10;Balancer is deployed with &#10;solution &#10;Rezi% &#10;Internal Load balancers are created via YAML &#10;Load Balancer &#10;Web p &#10;Container instances are created based on YAML ">
            <a:extLst>
              <a:ext uri="{FF2B5EF4-FFF2-40B4-BE49-F238E27FC236}">
                <a16:creationId xmlns:a16="http://schemas.microsoft.com/office/drawing/2014/main" id="{790B4E62-405A-6A1A-9275-F75CADEE7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212" y="679469"/>
            <a:ext cx="6714772" cy="457729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238F03-42D8-0D50-C0EF-5C285EAC010A}"/>
              </a:ext>
            </a:extLst>
          </p:cNvPr>
          <p:cNvGrpSpPr/>
          <p:nvPr/>
        </p:nvGrpSpPr>
        <p:grpSpPr>
          <a:xfrm>
            <a:off x="685918" y="3479569"/>
            <a:ext cx="2986715" cy="3158977"/>
            <a:chOff x="525538" y="1283361"/>
            <a:chExt cx="2986715" cy="3158977"/>
          </a:xfrm>
        </p:grpSpPr>
        <p:pic>
          <p:nvPicPr>
            <p:cNvPr id="9" name="Picture 8" descr="Icon&#10;&#10;Description automatically generated">
              <a:extLst>
                <a:ext uri="{FF2B5EF4-FFF2-40B4-BE49-F238E27FC236}">
                  <a16:creationId xmlns:a16="http://schemas.microsoft.com/office/drawing/2014/main" id="{6BEFE2B4-886F-ECD4-7337-2D20FA94B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0" name="TextBox 9">
              <a:extLst>
                <a:ext uri="{FF2B5EF4-FFF2-40B4-BE49-F238E27FC236}">
                  <a16:creationId xmlns:a16="http://schemas.microsoft.com/office/drawing/2014/main" id="{032F50EB-1748-FA0A-04E7-F139F5C12B68}"/>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spTree>
    <p:extLst>
      <p:ext uri="{BB962C8B-B14F-4D97-AF65-F5344CB8AC3E}">
        <p14:creationId xmlns:p14="http://schemas.microsoft.com/office/powerpoint/2010/main" val="27196241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a:t>Overview of Containers</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23089239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3ADD4A-BCD1-49F5-BE0D-A0CDD0B797B6}"/>
              </a:ext>
            </a:extLst>
          </p:cNvPr>
          <p:cNvSpPr txBox="1">
            <a:spLocks/>
          </p:cNvSpPr>
          <p:nvPr/>
        </p:nvSpPr>
        <p:spPr>
          <a:xfrm>
            <a:off x="277069" y="405867"/>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914225">
              <a:defRPr/>
            </a:pPr>
            <a:r>
              <a:rPr lang="en-US" sz="3600"/>
              <a:t>What is a Container?</a:t>
            </a:r>
            <a:endParaRPr lang="en-IN" sz="3600"/>
          </a:p>
        </p:txBody>
      </p:sp>
      <p:sp>
        <p:nvSpPr>
          <p:cNvPr id="4" name="Text Placeholder 2">
            <a:extLst>
              <a:ext uri="{FF2B5EF4-FFF2-40B4-BE49-F238E27FC236}">
                <a16:creationId xmlns:a16="http://schemas.microsoft.com/office/drawing/2014/main" id="{4519BF23-DE91-4A4E-8DB7-8F7DAEEAB779}"/>
              </a:ext>
            </a:extLst>
          </p:cNvPr>
          <p:cNvSpPr txBox="1">
            <a:spLocks/>
          </p:cNvSpPr>
          <p:nvPr/>
        </p:nvSpPr>
        <p:spPr>
          <a:xfrm>
            <a:off x="431408" y="1254349"/>
            <a:ext cx="11654187" cy="3408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spcBef>
                <a:spcPct val="20000"/>
              </a:spcBef>
              <a:buSzPct val="90000"/>
              <a:defRPr/>
            </a:pPr>
            <a:r>
              <a:rPr lang="en-US" sz="2800" b="1">
                <a:solidFill>
                  <a:srgbClr val="2F2F2F"/>
                </a:solidFill>
                <a:latin typeface="+mj-lt"/>
                <a:cs typeface="+mn-cs"/>
              </a:rPr>
              <a:t>Portable unit of deployment </a:t>
            </a:r>
          </a:p>
          <a:p>
            <a:pPr defTabSz="914367">
              <a:spcBef>
                <a:spcPct val="20000"/>
              </a:spcBef>
              <a:buSzPct val="90000"/>
              <a:defRPr/>
            </a:pPr>
            <a:r>
              <a:rPr lang="en-US" sz="2800" b="1">
                <a:solidFill>
                  <a:srgbClr val="2F2F2F"/>
                </a:solidFill>
                <a:latin typeface="+mj-lt"/>
                <a:cs typeface="+mn-cs"/>
              </a:rPr>
              <a:t>Application code and dependencies compartmentalized </a:t>
            </a:r>
          </a:p>
          <a:p>
            <a:pPr defTabSz="914225">
              <a:defRPr/>
            </a:pPr>
            <a:r>
              <a:rPr lang="en-US" sz="2800" b="1">
                <a:solidFill>
                  <a:srgbClr val="2F2F2F"/>
                </a:solidFill>
                <a:latin typeface="+mj-lt"/>
                <a:cs typeface="+mn-cs"/>
              </a:rPr>
              <a:t>Virtualization without the need of a VM overhead</a:t>
            </a:r>
          </a:p>
          <a:p>
            <a:pPr defTabSz="896386">
              <a:spcBef>
                <a:spcPts val="490"/>
              </a:spcBef>
              <a:defRPr/>
            </a:pPr>
            <a:r>
              <a:rPr lang="en-US" sz="2800" b="1">
                <a:solidFill>
                  <a:srgbClr val="2F2F2F"/>
                </a:solidFill>
                <a:latin typeface="+mj-lt"/>
                <a:cs typeface="+mn-cs"/>
              </a:rPr>
              <a:t>Best practice to organize one service/container</a:t>
            </a:r>
          </a:p>
          <a:p>
            <a:pPr marL="0" indent="0" defTabSz="896386">
              <a:spcBef>
                <a:spcPts val="980"/>
              </a:spcBef>
              <a:buNone/>
              <a:defRPr/>
            </a:pPr>
            <a:endParaRPr lang="en-US"/>
          </a:p>
        </p:txBody>
      </p:sp>
      <p:sp>
        <p:nvSpPr>
          <p:cNvPr id="6" name="Rectangle 5">
            <a:extLst>
              <a:ext uri="{FF2B5EF4-FFF2-40B4-BE49-F238E27FC236}">
                <a16:creationId xmlns:a16="http://schemas.microsoft.com/office/drawing/2014/main" id="{98EA12ED-F0CF-4D99-9625-192431A437A9}"/>
              </a:ext>
            </a:extLst>
          </p:cNvPr>
          <p:cNvSpPr/>
          <p:nvPr/>
        </p:nvSpPr>
        <p:spPr bwMode="auto">
          <a:xfrm>
            <a:off x="1810391" y="3686287"/>
            <a:ext cx="8369075" cy="2401608"/>
          </a:xfrm>
          <a:prstGeom prst="rect">
            <a:avLst/>
          </a:prstGeom>
          <a:solidFill>
            <a:schemeClr val="bg1">
              <a:lumMod val="8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2400" b="1">
                <a:solidFill>
                  <a:srgbClr val="505050"/>
                </a:solidFill>
                <a:latin typeface="Segoe UI" panose="020B0502040204020203" pitchFamily="34" charset="0"/>
                <a:cs typeface="Segoe UI" panose="020B0502040204020203" pitchFamily="34" charset="0"/>
              </a:rPr>
              <a:t>Physical Machine/VM</a:t>
            </a:r>
          </a:p>
          <a:p>
            <a:pPr algn="ctr"/>
            <a:endParaRPr lang="en-US" sz="2400" b="1">
              <a:solidFill>
                <a:srgbClr val="505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9B01ED8-3FFC-4AC3-898F-F580EB54648C}"/>
              </a:ext>
            </a:extLst>
          </p:cNvPr>
          <p:cNvGrpSpPr/>
          <p:nvPr/>
        </p:nvGrpSpPr>
        <p:grpSpPr>
          <a:xfrm>
            <a:off x="1994984" y="4108882"/>
            <a:ext cx="2635070" cy="1824897"/>
            <a:chOff x="6116170" y="4239813"/>
            <a:chExt cx="2428389" cy="2028908"/>
          </a:xfrm>
          <a:solidFill>
            <a:schemeClr val="bg1">
              <a:lumMod val="75000"/>
            </a:schemeClr>
          </a:solidFill>
        </p:grpSpPr>
        <p:sp>
          <p:nvSpPr>
            <p:cNvPr id="8" name="Rectangle 7">
              <a:extLst>
                <a:ext uri="{FF2B5EF4-FFF2-40B4-BE49-F238E27FC236}">
                  <a16:creationId xmlns:a16="http://schemas.microsoft.com/office/drawing/2014/main" id="{097E53D2-A093-4981-A4C4-B0D0ECF58076}"/>
                </a:ext>
              </a:extLst>
            </p:cNvPr>
            <p:cNvSpPr/>
            <p:nvPr/>
          </p:nvSpPr>
          <p:spPr>
            <a:xfrm>
              <a:off x="6116170" y="4239813"/>
              <a:ext cx="2428389" cy="2028908"/>
            </a:xfrm>
            <a:prstGeom prst="rect">
              <a:avLst/>
            </a:prstGeom>
            <a:solidFill>
              <a:srgbClr val="00000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FFFFFF"/>
                  </a:solidFill>
                  <a:latin typeface="Segoe UI" panose="020B0502040204020203" pitchFamily="34" charset="0"/>
                  <a:cs typeface="Segoe UI" panose="020B0502040204020203" pitchFamily="34" charset="0"/>
                </a:rPr>
                <a:t>Container: Product:1.0</a:t>
              </a:r>
            </a:p>
          </p:txBody>
        </p:sp>
        <p:sp>
          <p:nvSpPr>
            <p:cNvPr id="9" name="Rectangle 8">
              <a:extLst>
                <a:ext uri="{FF2B5EF4-FFF2-40B4-BE49-F238E27FC236}">
                  <a16:creationId xmlns:a16="http://schemas.microsoft.com/office/drawing/2014/main" id="{C30840DB-6746-4AE2-9DCF-0B6012D9880A}"/>
                </a:ext>
              </a:extLst>
            </p:cNvPr>
            <p:cNvSpPr/>
            <p:nvPr/>
          </p:nvSpPr>
          <p:spPr>
            <a:xfrm>
              <a:off x="6355781" y="4611722"/>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err="1">
                  <a:solidFill>
                    <a:srgbClr val="FFFFFF"/>
                  </a:solidFill>
                  <a:latin typeface="Segoe UI" panose="020B0502040204020203" pitchFamily="34" charset="0"/>
                  <a:cs typeface="Segoe UI" panose="020B0502040204020203" pitchFamily="34" charset="0"/>
                </a:rPr>
                <a:t>Product.API</a:t>
              </a:r>
              <a:r>
                <a:rPr lang="en-US" sz="1800" b="1">
                  <a:solidFill>
                    <a:srgbClr val="FFFFFF"/>
                  </a:solidFill>
                  <a:latin typeface="Segoe UI" panose="020B0502040204020203" pitchFamily="34" charset="0"/>
                  <a:cs typeface="Segoe UI" panose="020B0502040204020203" pitchFamily="34" charset="0"/>
                </a:rPr>
                <a:t>  v1</a:t>
              </a:r>
            </a:p>
          </p:txBody>
        </p:sp>
        <p:sp>
          <p:nvSpPr>
            <p:cNvPr id="10" name="Rectangle 9">
              <a:extLst>
                <a:ext uri="{FF2B5EF4-FFF2-40B4-BE49-F238E27FC236}">
                  <a16:creationId xmlns:a16="http://schemas.microsoft.com/office/drawing/2014/main" id="{EA89C612-CC3A-4179-A106-53ECE92F7D45}"/>
                </a:ext>
              </a:extLst>
            </p:cNvPr>
            <p:cNvSpPr/>
            <p:nvPr/>
          </p:nvSpPr>
          <p:spPr>
            <a:xfrm>
              <a:off x="6355782" y="502239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FFFFFF"/>
                  </a:solidFill>
                  <a:latin typeface="Segoe UI" panose="020B0502040204020203" pitchFamily="34" charset="0"/>
                  <a:cs typeface="Segoe UI" panose="020B0502040204020203" pitchFamily="34" charset="0"/>
                </a:rPr>
                <a:t>Lib-L	v2</a:t>
              </a:r>
            </a:p>
          </p:txBody>
        </p:sp>
        <p:sp>
          <p:nvSpPr>
            <p:cNvPr id="11" name="Rectangle 10">
              <a:extLst>
                <a:ext uri="{FF2B5EF4-FFF2-40B4-BE49-F238E27FC236}">
                  <a16:creationId xmlns:a16="http://schemas.microsoft.com/office/drawing/2014/main" id="{9479A373-85E6-4730-9E2B-F32EFEC8044C}"/>
                </a:ext>
              </a:extLst>
            </p:cNvPr>
            <p:cNvSpPr/>
            <p:nvPr/>
          </p:nvSpPr>
          <p:spPr>
            <a:xfrm>
              <a:off x="6355782" y="584012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FFFFFF"/>
                  </a:solidFill>
                  <a:latin typeface="Segoe UI" panose="020B0502040204020203" pitchFamily="34" charset="0"/>
                  <a:cs typeface="Segoe UI" panose="020B0502040204020203" pitchFamily="34" charset="0"/>
                </a:rPr>
                <a:t>Runtime	v5</a:t>
              </a:r>
            </a:p>
          </p:txBody>
        </p:sp>
      </p:grpSp>
      <p:grpSp>
        <p:nvGrpSpPr>
          <p:cNvPr id="12" name="Group 11">
            <a:extLst>
              <a:ext uri="{FF2B5EF4-FFF2-40B4-BE49-F238E27FC236}">
                <a16:creationId xmlns:a16="http://schemas.microsoft.com/office/drawing/2014/main" id="{B738A424-C7AF-457C-956E-3E3C2B05B278}"/>
              </a:ext>
            </a:extLst>
          </p:cNvPr>
          <p:cNvGrpSpPr/>
          <p:nvPr/>
        </p:nvGrpSpPr>
        <p:grpSpPr>
          <a:xfrm>
            <a:off x="4801152" y="4108882"/>
            <a:ext cx="2412946" cy="1824897"/>
            <a:chOff x="6116170" y="4239813"/>
            <a:chExt cx="2428389" cy="2028908"/>
          </a:xfrm>
          <a:solidFill>
            <a:srgbClr val="FFFFCC"/>
          </a:solidFill>
        </p:grpSpPr>
        <p:sp>
          <p:nvSpPr>
            <p:cNvPr id="13" name="Rectangle 12">
              <a:extLst>
                <a:ext uri="{FF2B5EF4-FFF2-40B4-BE49-F238E27FC236}">
                  <a16:creationId xmlns:a16="http://schemas.microsoft.com/office/drawing/2014/main" id="{C715AB71-4746-4ED2-B1EB-15830209244C}"/>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505050"/>
                  </a:solidFill>
                  <a:latin typeface="Segoe UI" panose="020B0502040204020203" pitchFamily="34" charset="0"/>
                  <a:cs typeface="Segoe UI" panose="020B0502040204020203" pitchFamily="34" charset="0"/>
                </a:rPr>
                <a:t>Container: Basket:2.0</a:t>
              </a:r>
            </a:p>
          </p:txBody>
        </p:sp>
        <p:sp>
          <p:nvSpPr>
            <p:cNvPr id="14" name="Rectangle 13">
              <a:extLst>
                <a:ext uri="{FF2B5EF4-FFF2-40B4-BE49-F238E27FC236}">
                  <a16:creationId xmlns:a16="http://schemas.microsoft.com/office/drawing/2014/main" id="{0A878E3D-FDBD-4A6B-A803-E100593E7061}"/>
                </a:ext>
              </a:extLst>
            </p:cNvPr>
            <p:cNvSpPr/>
            <p:nvPr/>
          </p:nvSpPr>
          <p:spPr>
            <a:xfrm>
              <a:off x="6360610" y="4611722"/>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Basket.API	v2</a:t>
              </a:r>
            </a:p>
          </p:txBody>
        </p:sp>
        <p:sp>
          <p:nvSpPr>
            <p:cNvPr id="15" name="Rectangle 14">
              <a:extLst>
                <a:ext uri="{FF2B5EF4-FFF2-40B4-BE49-F238E27FC236}">
                  <a16:creationId xmlns:a16="http://schemas.microsoft.com/office/drawing/2014/main" id="{1CD2D930-8312-424D-B001-6656010C765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Lib-L	v3</a:t>
              </a:r>
            </a:p>
          </p:txBody>
        </p:sp>
        <p:sp>
          <p:nvSpPr>
            <p:cNvPr id="16" name="Rectangle 15">
              <a:extLst>
                <a:ext uri="{FF2B5EF4-FFF2-40B4-BE49-F238E27FC236}">
                  <a16:creationId xmlns:a16="http://schemas.microsoft.com/office/drawing/2014/main" id="{C03C1A07-7D1F-49C8-856B-4BD9748A3A6C}"/>
                </a:ext>
              </a:extLst>
            </p:cNvPr>
            <p:cNvSpPr/>
            <p:nvPr/>
          </p:nvSpPr>
          <p:spPr>
            <a:xfrm>
              <a:off x="6355782" y="5421616"/>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Lib-M	v2</a:t>
              </a:r>
            </a:p>
          </p:txBody>
        </p:sp>
        <p:sp>
          <p:nvSpPr>
            <p:cNvPr id="17" name="Rectangle 16">
              <a:extLst>
                <a:ext uri="{FF2B5EF4-FFF2-40B4-BE49-F238E27FC236}">
                  <a16:creationId xmlns:a16="http://schemas.microsoft.com/office/drawing/2014/main" id="{32DBB290-5304-48F7-94C2-518ED9672B08}"/>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Runtime	v7</a:t>
              </a:r>
            </a:p>
          </p:txBody>
        </p:sp>
      </p:grpSp>
      <p:grpSp>
        <p:nvGrpSpPr>
          <p:cNvPr id="18" name="Group 17">
            <a:extLst>
              <a:ext uri="{FF2B5EF4-FFF2-40B4-BE49-F238E27FC236}">
                <a16:creationId xmlns:a16="http://schemas.microsoft.com/office/drawing/2014/main" id="{3AC14B1E-ADA4-43F7-80A9-7FBCD4051BFF}"/>
              </a:ext>
            </a:extLst>
          </p:cNvPr>
          <p:cNvGrpSpPr/>
          <p:nvPr/>
        </p:nvGrpSpPr>
        <p:grpSpPr>
          <a:xfrm>
            <a:off x="7383837" y="4108882"/>
            <a:ext cx="2635072" cy="1824897"/>
            <a:chOff x="6116170" y="4239813"/>
            <a:chExt cx="2428389" cy="2028908"/>
          </a:xfrm>
          <a:solidFill>
            <a:srgbClr val="4DC9FC"/>
          </a:solidFill>
        </p:grpSpPr>
        <p:sp>
          <p:nvSpPr>
            <p:cNvPr id="19" name="Rectangle 18">
              <a:extLst>
                <a:ext uri="{FF2B5EF4-FFF2-40B4-BE49-F238E27FC236}">
                  <a16:creationId xmlns:a16="http://schemas.microsoft.com/office/drawing/2014/main" id="{10584A19-F293-4FC8-86A0-A01DECCCC1F5}"/>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505050"/>
                  </a:solidFill>
                  <a:latin typeface="Segoe UI" panose="020B0502040204020203" pitchFamily="34" charset="0"/>
                  <a:cs typeface="Segoe UI" panose="020B0502040204020203" pitchFamily="34" charset="0"/>
                </a:rPr>
                <a:t>Container: Product:2.0</a:t>
              </a:r>
            </a:p>
          </p:txBody>
        </p:sp>
        <p:sp>
          <p:nvSpPr>
            <p:cNvPr id="20" name="Rectangle 19">
              <a:extLst>
                <a:ext uri="{FF2B5EF4-FFF2-40B4-BE49-F238E27FC236}">
                  <a16:creationId xmlns:a16="http://schemas.microsoft.com/office/drawing/2014/main" id="{76CEE186-51D9-4A20-B65B-CA6C16340825}"/>
                </a:ext>
              </a:extLst>
            </p:cNvPr>
            <p:cNvSpPr/>
            <p:nvPr/>
          </p:nvSpPr>
          <p:spPr>
            <a:xfrm>
              <a:off x="6360610" y="4611722"/>
              <a:ext cx="1918784" cy="301757"/>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err="1">
                  <a:solidFill>
                    <a:srgbClr val="505050"/>
                  </a:solidFill>
                  <a:latin typeface="Segoe UI" panose="020B0502040204020203" pitchFamily="34" charset="0"/>
                  <a:cs typeface="Segoe UI" panose="020B0502040204020203" pitchFamily="34" charset="0"/>
                </a:rPr>
                <a:t>Product.API</a:t>
              </a:r>
              <a:r>
                <a:rPr lang="en-US" sz="1800" b="1">
                  <a:solidFill>
                    <a:srgbClr val="505050"/>
                  </a:solidFill>
                  <a:latin typeface="Segoe UI" panose="020B0502040204020203" pitchFamily="34" charset="0"/>
                  <a:cs typeface="Segoe UI" panose="020B0502040204020203" pitchFamily="34" charset="0"/>
                </a:rPr>
                <a:t>  v2</a:t>
              </a:r>
            </a:p>
          </p:txBody>
        </p:sp>
        <p:sp>
          <p:nvSpPr>
            <p:cNvPr id="21" name="Rectangle 20">
              <a:extLst>
                <a:ext uri="{FF2B5EF4-FFF2-40B4-BE49-F238E27FC236}">
                  <a16:creationId xmlns:a16="http://schemas.microsoft.com/office/drawing/2014/main" id="{3F7C5044-FD1E-4522-990D-F9A6410FC8E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Lib-L	v3</a:t>
              </a:r>
            </a:p>
          </p:txBody>
        </p:sp>
        <p:sp>
          <p:nvSpPr>
            <p:cNvPr id="22" name="Rectangle 21">
              <a:extLst>
                <a:ext uri="{FF2B5EF4-FFF2-40B4-BE49-F238E27FC236}">
                  <a16:creationId xmlns:a16="http://schemas.microsoft.com/office/drawing/2014/main" id="{344FC591-D304-4203-BCF7-DBCBD8ACA1EC}"/>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Runtime	v6</a:t>
              </a:r>
            </a:p>
          </p:txBody>
        </p:sp>
      </p:grpSp>
      <p:pic>
        <p:nvPicPr>
          <p:cNvPr id="24" name="Picture 23">
            <a:extLst>
              <a:ext uri="{FF2B5EF4-FFF2-40B4-BE49-F238E27FC236}">
                <a16:creationId xmlns:a16="http://schemas.microsoft.com/office/drawing/2014/main" id="{F163B22A-0627-4362-902D-DD6C22591842}"/>
              </a:ext>
            </a:extLst>
          </p:cNvPr>
          <p:cNvPicPr>
            <a:picLocks noChangeAspect="1"/>
          </p:cNvPicPr>
          <p:nvPr/>
        </p:nvPicPr>
        <p:blipFill>
          <a:blip r:embed="rId3"/>
          <a:stretch>
            <a:fillRect/>
          </a:stretch>
        </p:blipFill>
        <p:spPr>
          <a:xfrm>
            <a:off x="10321951" y="312126"/>
            <a:ext cx="1311473" cy="942223"/>
          </a:xfrm>
          <a:prstGeom prst="rect">
            <a:avLst/>
          </a:prstGeom>
        </p:spPr>
      </p:pic>
    </p:spTree>
    <p:extLst>
      <p:ext uri="{BB962C8B-B14F-4D97-AF65-F5344CB8AC3E}">
        <p14:creationId xmlns:p14="http://schemas.microsoft.com/office/powerpoint/2010/main" val="417325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5956" y="992598"/>
            <a:ext cx="10727510" cy="5308568"/>
          </a:xfrm>
        </p:spPr>
        <p:txBody>
          <a:bodyPr vert="horz" wrap="square" lIns="143407" tIns="89630" rIns="143407" bIns="89630" rtlCol="0" anchor="t">
            <a:spAutoFit/>
          </a:bodyPr>
          <a:lstStyle/>
          <a:p>
            <a:pPr>
              <a:buFont typeface="Wingdings" panose="05000000000000000000" pitchFamily="2" charset="2"/>
              <a:buChar char="Ø"/>
              <a:defRPr/>
            </a:pPr>
            <a:endParaRPr lang="en-US" sz="2800" b="1">
              <a:solidFill>
                <a:srgbClr val="002060"/>
              </a:solidFill>
            </a:endParaRPr>
          </a:p>
          <a:p>
            <a:pPr>
              <a:defRPr/>
            </a:pPr>
            <a:r>
              <a:rPr lang="en-US" sz="2800" b="1">
                <a:solidFill>
                  <a:srgbClr val="002060"/>
                </a:solidFill>
              </a:rPr>
              <a:t>Guarantees consistency across DEV, TEST and PROD</a:t>
            </a:r>
          </a:p>
          <a:p>
            <a:pPr>
              <a:defRPr/>
            </a:pPr>
            <a:endParaRPr lang="en-US" sz="2800" b="1">
              <a:solidFill>
                <a:srgbClr val="002060"/>
              </a:solidFill>
            </a:endParaRPr>
          </a:p>
          <a:p>
            <a:pPr>
              <a:defRPr/>
            </a:pPr>
            <a:r>
              <a:rPr lang="en-US" sz="2800" b="1">
                <a:solidFill>
                  <a:srgbClr val="002060"/>
                </a:solidFill>
              </a:rPr>
              <a:t>Increases Productivity</a:t>
            </a:r>
          </a:p>
          <a:p>
            <a:pPr lvl="1"/>
            <a:endParaRPr lang="en-US" sz="2800">
              <a:latin typeface="+mj-lt"/>
              <a:cs typeface="Segoe UI Light"/>
            </a:endParaRPr>
          </a:p>
          <a:p>
            <a:pPr>
              <a:defRPr/>
            </a:pPr>
            <a:r>
              <a:rPr lang="en-US" sz="2800" b="1">
                <a:solidFill>
                  <a:srgbClr val="002060"/>
                </a:solidFill>
              </a:rPr>
              <a:t>Isolation &amp; Performance </a:t>
            </a:r>
          </a:p>
          <a:p>
            <a:pPr>
              <a:defRPr/>
            </a:pPr>
            <a:endParaRPr lang="en-US" sz="2800" b="1">
              <a:solidFill>
                <a:srgbClr val="002060"/>
              </a:solidFill>
              <a:cs typeface="Segoe UI Light"/>
            </a:endParaRPr>
          </a:p>
          <a:p>
            <a:pPr>
              <a:defRPr/>
            </a:pPr>
            <a:r>
              <a:rPr lang="en-US" sz="2800" b="1">
                <a:solidFill>
                  <a:srgbClr val="002060"/>
                </a:solidFill>
              </a:rPr>
              <a:t>Smaller footprint than VMs</a:t>
            </a:r>
          </a:p>
          <a:p>
            <a:pPr marL="0" indent="0">
              <a:buNone/>
              <a:defRPr/>
            </a:pPr>
            <a:endParaRPr lang="en-US" sz="2800" b="1">
              <a:solidFill>
                <a:srgbClr val="002060"/>
              </a:solidFill>
            </a:endParaRPr>
          </a:p>
          <a:p>
            <a:pPr>
              <a:defRPr/>
            </a:pPr>
            <a:endParaRPr lang="en-US" sz="2800"/>
          </a:p>
          <a:p>
            <a:endParaRPr lang="en-US" sz="2800"/>
          </a:p>
        </p:txBody>
      </p:sp>
      <p:sp>
        <p:nvSpPr>
          <p:cNvPr id="17" name="Title 1">
            <a:extLst>
              <a:ext uri="{FF2B5EF4-FFF2-40B4-BE49-F238E27FC236}">
                <a16:creationId xmlns:a16="http://schemas.microsoft.com/office/drawing/2014/main" id="{01A03691-7680-4BDE-8103-E98D4CFD368B}"/>
              </a:ext>
            </a:extLst>
          </p:cNvPr>
          <p:cNvSpPr txBox="1">
            <a:spLocks/>
          </p:cNvSpPr>
          <p:nvPr/>
        </p:nvSpPr>
        <p:spPr>
          <a:xfrm>
            <a:off x="255955" y="368571"/>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896386">
              <a:defRPr/>
            </a:pPr>
            <a:r>
              <a:rPr lang="en-US" sz="3600"/>
              <a:t>What Problems Do Containers Solve?</a:t>
            </a:r>
            <a:endParaRPr lang="en-IN" sz="3600"/>
          </a:p>
        </p:txBody>
      </p:sp>
      <p:sp>
        <p:nvSpPr>
          <p:cNvPr id="2" name="TextBox 1">
            <a:extLst>
              <a:ext uri="{FF2B5EF4-FFF2-40B4-BE49-F238E27FC236}">
                <a16:creationId xmlns:a16="http://schemas.microsoft.com/office/drawing/2014/main" id="{31655708-46C3-4A28-99F9-2E76FCA3FB83}"/>
              </a:ext>
            </a:extLst>
          </p:cNvPr>
          <p:cNvSpPr txBox="1"/>
          <p:nvPr/>
        </p:nvSpPr>
        <p:spPr>
          <a:xfrm>
            <a:off x="1158201" y="5161090"/>
            <a:ext cx="9611862" cy="1037207"/>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lumMod val="50000"/>
                    <a:lumOff val="50000"/>
                  </a:schemeClr>
                </a:solidFill>
              </a:rPr>
              <a:t>Containers are a great environment for deploying Microservices</a:t>
            </a:r>
          </a:p>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4393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a:t>Moving to Microservices</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25" y="302337"/>
            <a:ext cx="10514108" cy="639885"/>
          </a:xfrm>
        </p:spPr>
        <p:txBody>
          <a:bodyPr>
            <a:normAutofit/>
          </a:bodyPr>
          <a:lstStyle/>
          <a:p>
            <a:r>
              <a:rPr lang="en-US" sz="3600"/>
              <a:t>Moving to Microservices</a:t>
            </a:r>
          </a:p>
        </p:txBody>
      </p:sp>
      <p:sp>
        <p:nvSpPr>
          <p:cNvPr id="4" name="Rectangle 3"/>
          <p:cNvSpPr/>
          <p:nvPr/>
        </p:nvSpPr>
        <p:spPr>
          <a:xfrm>
            <a:off x="661173" y="1839350"/>
            <a:ext cx="5807309"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User Interface</a:t>
            </a:r>
          </a:p>
        </p:txBody>
      </p:sp>
      <p:sp>
        <p:nvSpPr>
          <p:cNvPr id="5" name="Rectangle 4"/>
          <p:cNvSpPr/>
          <p:nvPr/>
        </p:nvSpPr>
        <p:spPr>
          <a:xfrm>
            <a:off x="661173" y="2976367"/>
            <a:ext cx="5807309"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Business Logic</a:t>
            </a:r>
          </a:p>
        </p:txBody>
      </p:sp>
      <p:sp>
        <p:nvSpPr>
          <p:cNvPr id="6" name="Rectangle 5"/>
          <p:cNvSpPr/>
          <p:nvPr/>
        </p:nvSpPr>
        <p:spPr>
          <a:xfrm>
            <a:off x="661172" y="4113384"/>
            <a:ext cx="5807308"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Data Access</a:t>
            </a:r>
          </a:p>
        </p:txBody>
      </p:sp>
      <p:sp>
        <p:nvSpPr>
          <p:cNvPr id="7" name="Can 6"/>
          <p:cNvSpPr/>
          <p:nvPr/>
        </p:nvSpPr>
        <p:spPr>
          <a:xfrm>
            <a:off x="661172" y="5275539"/>
            <a:ext cx="5807308" cy="917437"/>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Database</a:t>
            </a:r>
          </a:p>
        </p:txBody>
      </p:sp>
      <p:sp>
        <p:nvSpPr>
          <p:cNvPr id="8" name="Triangle 7"/>
          <p:cNvSpPr/>
          <p:nvPr/>
        </p:nvSpPr>
        <p:spPr>
          <a:xfrm>
            <a:off x="2836794" y="2059446"/>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p>
        </p:txBody>
      </p:sp>
      <p:sp>
        <p:nvSpPr>
          <p:cNvPr id="9" name="Oval 8"/>
          <p:cNvSpPr/>
          <p:nvPr/>
        </p:nvSpPr>
        <p:spPr>
          <a:xfrm>
            <a:off x="4038886" y="2039346"/>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0" name="Diamond 9"/>
          <p:cNvSpPr/>
          <p:nvPr/>
        </p:nvSpPr>
        <p:spPr>
          <a:xfrm>
            <a:off x="5224049" y="2009397"/>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sp>
        <p:nvSpPr>
          <p:cNvPr id="11" name="Triangle 10"/>
          <p:cNvSpPr/>
          <p:nvPr/>
        </p:nvSpPr>
        <p:spPr>
          <a:xfrm>
            <a:off x="2836797" y="3159954"/>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p>
        </p:txBody>
      </p:sp>
      <p:sp>
        <p:nvSpPr>
          <p:cNvPr id="12" name="Oval 11"/>
          <p:cNvSpPr/>
          <p:nvPr/>
        </p:nvSpPr>
        <p:spPr>
          <a:xfrm>
            <a:off x="4038889" y="3139855"/>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3" name="Diamond 12"/>
          <p:cNvSpPr/>
          <p:nvPr/>
        </p:nvSpPr>
        <p:spPr>
          <a:xfrm>
            <a:off x="5224052" y="3109906"/>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sp>
        <p:nvSpPr>
          <p:cNvPr id="14" name="Triangle 13"/>
          <p:cNvSpPr/>
          <p:nvPr/>
        </p:nvSpPr>
        <p:spPr>
          <a:xfrm>
            <a:off x="2836800" y="4294327"/>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038892" y="4274227"/>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6" name="Diamond 15"/>
          <p:cNvSpPr/>
          <p:nvPr/>
        </p:nvSpPr>
        <p:spPr>
          <a:xfrm>
            <a:off x="5224055" y="4244278"/>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grpSp>
        <p:nvGrpSpPr>
          <p:cNvPr id="54" name="Group 53"/>
          <p:cNvGrpSpPr/>
          <p:nvPr/>
        </p:nvGrpSpPr>
        <p:grpSpPr>
          <a:xfrm>
            <a:off x="7221895" y="3723184"/>
            <a:ext cx="4723547" cy="2948821"/>
            <a:chOff x="7222055" y="3723224"/>
            <a:chExt cx="4724217" cy="2949239"/>
          </a:xfrm>
        </p:grpSpPr>
        <p:sp>
          <p:nvSpPr>
            <p:cNvPr id="20" name="Hexagon 19"/>
            <p:cNvSpPr/>
            <p:nvPr/>
          </p:nvSpPr>
          <p:spPr>
            <a:xfrm>
              <a:off x="7319419" y="3723224"/>
              <a:ext cx="1100667" cy="917051"/>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Prod</a:t>
              </a:r>
            </a:p>
          </p:txBody>
        </p:sp>
        <p:sp>
          <p:nvSpPr>
            <p:cNvPr id="22" name="Hexagon 21"/>
            <p:cNvSpPr/>
            <p:nvPr/>
          </p:nvSpPr>
          <p:spPr>
            <a:xfrm>
              <a:off x="9164113" y="3731585"/>
              <a:ext cx="1100667" cy="917051"/>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Cart</a:t>
              </a:r>
            </a:p>
          </p:txBody>
        </p:sp>
        <p:sp>
          <p:nvSpPr>
            <p:cNvPr id="24" name="Hexagon 23"/>
            <p:cNvSpPr/>
            <p:nvPr/>
          </p:nvSpPr>
          <p:spPr>
            <a:xfrm>
              <a:off x="10728765" y="3743298"/>
              <a:ext cx="1100667" cy="917051"/>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Price</a:t>
              </a:r>
            </a:p>
          </p:txBody>
        </p:sp>
        <p:sp>
          <p:nvSpPr>
            <p:cNvPr id="30" name="Can 29"/>
            <p:cNvSpPr/>
            <p:nvPr/>
          </p:nvSpPr>
          <p:spPr>
            <a:xfrm>
              <a:off x="7222055" y="5554133"/>
              <a:ext cx="1329273" cy="1118330"/>
            </a:xfrm>
            <a:prstGeom prst="can">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Relational</a:t>
              </a:r>
            </a:p>
          </p:txBody>
        </p:sp>
        <p:sp>
          <p:nvSpPr>
            <p:cNvPr id="31" name="Folded Corner 30"/>
            <p:cNvSpPr/>
            <p:nvPr/>
          </p:nvSpPr>
          <p:spPr>
            <a:xfrm>
              <a:off x="9177673" y="5554133"/>
              <a:ext cx="1100854" cy="1084461"/>
            </a:xfrm>
            <a:prstGeom prst="foldedCorner">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Doc</a:t>
              </a:r>
            </a:p>
          </p:txBody>
        </p:sp>
        <p:sp>
          <p:nvSpPr>
            <p:cNvPr id="34" name="Rectangle 33"/>
            <p:cNvSpPr/>
            <p:nvPr/>
          </p:nvSpPr>
          <p:spPr>
            <a:xfrm>
              <a:off x="10701668" y="5577619"/>
              <a:ext cx="1244604" cy="10285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Value</a:t>
              </a:r>
            </a:p>
          </p:txBody>
        </p:sp>
        <p:sp>
          <p:nvSpPr>
            <p:cNvPr id="46" name="Down Arrow 45"/>
            <p:cNvSpPr/>
            <p:nvPr/>
          </p:nvSpPr>
          <p:spPr>
            <a:xfrm>
              <a:off x="7655983" y="4788720"/>
              <a:ext cx="427540" cy="681102"/>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Down Arrow 46"/>
            <p:cNvSpPr/>
            <p:nvPr/>
          </p:nvSpPr>
          <p:spPr>
            <a:xfrm>
              <a:off x="9501535" y="4788720"/>
              <a:ext cx="427540" cy="681103"/>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Down Arrow 47"/>
            <p:cNvSpPr/>
            <p:nvPr/>
          </p:nvSpPr>
          <p:spPr>
            <a:xfrm>
              <a:off x="11063628" y="4788720"/>
              <a:ext cx="427540" cy="681103"/>
            </a:xfrm>
            <a:prstGeom prst="downArrow">
              <a:avLst>
                <a:gd name="adj1" fmla="val 50000"/>
                <a:gd name="adj2"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1" name="Freeform 50"/>
          <p:cNvSpPr/>
          <p:nvPr/>
        </p:nvSpPr>
        <p:spPr>
          <a:xfrm>
            <a:off x="3088684" y="1759752"/>
            <a:ext cx="4738507" cy="1963430"/>
          </a:xfrm>
          <a:custGeom>
            <a:avLst/>
            <a:gdLst>
              <a:gd name="connsiteX0" fmla="*/ 0 w 4675517"/>
              <a:gd name="connsiteY0" fmla="*/ 722873 h 1723537"/>
              <a:gd name="connsiteX1" fmla="*/ 1173192 w 4675517"/>
              <a:gd name="connsiteY1" fmla="*/ 101771 h 1723537"/>
              <a:gd name="connsiteX2" fmla="*/ 3226279 w 4675517"/>
              <a:gd name="connsiteY2" fmla="*/ 170783 h 1723537"/>
              <a:gd name="connsiteX3" fmla="*/ 4675517 w 4675517"/>
              <a:gd name="connsiteY3" fmla="*/ 1723537 h 1723537"/>
            </a:gdLst>
            <a:ahLst/>
            <a:cxnLst>
              <a:cxn ang="0">
                <a:pos x="connsiteX0" y="connsiteY0"/>
              </a:cxn>
              <a:cxn ang="0">
                <a:pos x="connsiteX1" y="connsiteY1"/>
              </a:cxn>
              <a:cxn ang="0">
                <a:pos x="connsiteX2" y="connsiteY2"/>
              </a:cxn>
              <a:cxn ang="0">
                <a:pos x="connsiteX3" y="connsiteY3"/>
              </a:cxn>
            </a:cxnLst>
            <a:rect l="l" t="t" r="r" b="b"/>
            <a:pathLst>
              <a:path w="4675517" h="1723537">
                <a:moveTo>
                  <a:pt x="0" y="722873"/>
                </a:moveTo>
                <a:cubicBezTo>
                  <a:pt x="317739" y="458329"/>
                  <a:pt x="635479" y="193786"/>
                  <a:pt x="1173192" y="101771"/>
                </a:cubicBezTo>
                <a:cubicBezTo>
                  <a:pt x="1710905" y="9756"/>
                  <a:pt x="2642558" y="-99511"/>
                  <a:pt x="3226279" y="170783"/>
                </a:cubicBezTo>
                <a:cubicBezTo>
                  <a:pt x="3810000" y="441077"/>
                  <a:pt x="4675517" y="1723537"/>
                  <a:pt x="4675517" y="172353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51"/>
          <p:cNvSpPr/>
          <p:nvPr/>
        </p:nvSpPr>
        <p:spPr>
          <a:xfrm>
            <a:off x="4330710" y="1672971"/>
            <a:ext cx="5401757" cy="1971791"/>
          </a:xfrm>
          <a:custGeom>
            <a:avLst/>
            <a:gdLst>
              <a:gd name="connsiteX0" fmla="*/ 0 w 5348378"/>
              <a:gd name="connsiteY0" fmla="*/ 393163 h 1928665"/>
              <a:gd name="connsiteX1" fmla="*/ 1656272 w 5348378"/>
              <a:gd name="connsiteY1" fmla="*/ 13601 h 1928665"/>
              <a:gd name="connsiteX2" fmla="*/ 4364966 w 5348378"/>
              <a:gd name="connsiteY2" fmla="*/ 824484 h 1928665"/>
              <a:gd name="connsiteX3" fmla="*/ 5348378 w 5348378"/>
              <a:gd name="connsiteY3" fmla="*/ 1928665 h 1928665"/>
            </a:gdLst>
            <a:ahLst/>
            <a:cxnLst>
              <a:cxn ang="0">
                <a:pos x="connsiteX0" y="connsiteY0"/>
              </a:cxn>
              <a:cxn ang="0">
                <a:pos x="connsiteX1" y="connsiteY1"/>
              </a:cxn>
              <a:cxn ang="0">
                <a:pos x="connsiteX2" y="connsiteY2"/>
              </a:cxn>
              <a:cxn ang="0">
                <a:pos x="connsiteX3" y="connsiteY3"/>
              </a:cxn>
            </a:cxnLst>
            <a:rect l="l" t="t" r="r" b="b"/>
            <a:pathLst>
              <a:path w="5348378" h="1928665">
                <a:moveTo>
                  <a:pt x="0" y="393163"/>
                </a:moveTo>
                <a:cubicBezTo>
                  <a:pt x="464389" y="167438"/>
                  <a:pt x="928778" y="-58286"/>
                  <a:pt x="1656272" y="13601"/>
                </a:cubicBezTo>
                <a:cubicBezTo>
                  <a:pt x="2383766" y="85488"/>
                  <a:pt x="3749615" y="505307"/>
                  <a:pt x="4364966" y="824484"/>
                </a:cubicBezTo>
                <a:cubicBezTo>
                  <a:pt x="4980317" y="1143661"/>
                  <a:pt x="5348378" y="1928665"/>
                  <a:pt x="5348378" y="1928665"/>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8706732" y="1284361"/>
            <a:ext cx="1276522" cy="5192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Client App</a:t>
            </a:r>
          </a:p>
        </p:txBody>
      </p:sp>
      <p:sp>
        <p:nvSpPr>
          <p:cNvPr id="40" name="Content Placeholder 2"/>
          <p:cNvSpPr>
            <a:spLocks noGrp="1"/>
          </p:cNvSpPr>
          <p:nvPr>
            <p:ph idx="1"/>
          </p:nvPr>
        </p:nvSpPr>
        <p:spPr>
          <a:xfrm>
            <a:off x="533694" y="1026520"/>
            <a:ext cx="10514108" cy="46596"/>
          </a:xfrm>
        </p:spPr>
        <p:txBody>
          <a:bodyPr>
            <a:noAutofit/>
          </a:bodyPr>
          <a:lstStyle/>
          <a:p>
            <a:r>
              <a:rPr lang="en-US" sz="2000"/>
              <a:t>Re-platforming a monolith to a microservice–based architecture</a:t>
            </a:r>
          </a:p>
        </p:txBody>
      </p:sp>
      <p:sp>
        <p:nvSpPr>
          <p:cNvPr id="42" name="Freeform 51"/>
          <p:cNvSpPr/>
          <p:nvPr/>
        </p:nvSpPr>
        <p:spPr>
          <a:xfrm>
            <a:off x="5833564" y="1564054"/>
            <a:ext cx="5373425" cy="2159129"/>
          </a:xfrm>
          <a:custGeom>
            <a:avLst/>
            <a:gdLst>
              <a:gd name="connsiteX0" fmla="*/ 0 w 5348378"/>
              <a:gd name="connsiteY0" fmla="*/ 393163 h 1928665"/>
              <a:gd name="connsiteX1" fmla="*/ 1656272 w 5348378"/>
              <a:gd name="connsiteY1" fmla="*/ 13601 h 1928665"/>
              <a:gd name="connsiteX2" fmla="*/ 4364966 w 5348378"/>
              <a:gd name="connsiteY2" fmla="*/ 824484 h 1928665"/>
              <a:gd name="connsiteX3" fmla="*/ 5348378 w 5348378"/>
              <a:gd name="connsiteY3" fmla="*/ 1928665 h 1928665"/>
            </a:gdLst>
            <a:ahLst/>
            <a:cxnLst>
              <a:cxn ang="0">
                <a:pos x="connsiteX0" y="connsiteY0"/>
              </a:cxn>
              <a:cxn ang="0">
                <a:pos x="connsiteX1" y="connsiteY1"/>
              </a:cxn>
              <a:cxn ang="0">
                <a:pos x="connsiteX2" y="connsiteY2"/>
              </a:cxn>
              <a:cxn ang="0">
                <a:pos x="connsiteX3" y="connsiteY3"/>
              </a:cxn>
            </a:cxnLst>
            <a:rect l="l" t="t" r="r" b="b"/>
            <a:pathLst>
              <a:path w="5348378" h="1928665">
                <a:moveTo>
                  <a:pt x="0" y="393163"/>
                </a:moveTo>
                <a:cubicBezTo>
                  <a:pt x="464389" y="167438"/>
                  <a:pt x="928778" y="-58286"/>
                  <a:pt x="1656272" y="13601"/>
                </a:cubicBezTo>
                <a:cubicBezTo>
                  <a:pt x="2383766" y="85488"/>
                  <a:pt x="3749615" y="505307"/>
                  <a:pt x="4364966" y="824484"/>
                </a:cubicBezTo>
                <a:cubicBezTo>
                  <a:pt x="4980317" y="1143661"/>
                  <a:pt x="5348378" y="1928665"/>
                  <a:pt x="5348378" y="1928665"/>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Rounded Corners 2"/>
          <p:cNvSpPr/>
          <p:nvPr/>
        </p:nvSpPr>
        <p:spPr>
          <a:xfrm>
            <a:off x="7638261" y="2228930"/>
            <a:ext cx="3709819" cy="587259"/>
          </a:xfrm>
          <a:prstGeom prst="roundRect">
            <a:avLst/>
          </a:prstGeom>
          <a:solidFill>
            <a:srgbClr val="E9FB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Functional application areas decomposed into isolated service</a:t>
            </a:r>
          </a:p>
        </p:txBody>
      </p:sp>
      <p:sp>
        <p:nvSpPr>
          <p:cNvPr id="50" name="TextBox 49">
            <a:extLst>
              <a:ext uri="{FF2B5EF4-FFF2-40B4-BE49-F238E27FC236}">
                <a16:creationId xmlns:a16="http://schemas.microsoft.com/office/drawing/2014/main" id="{6413F1A3-82AD-4AD4-8229-10C26B9F2BEF}"/>
              </a:ext>
            </a:extLst>
          </p:cNvPr>
          <p:cNvSpPr txBox="1"/>
          <p:nvPr/>
        </p:nvSpPr>
        <p:spPr bwMode="auto">
          <a:xfrm>
            <a:off x="2180589" y="1400361"/>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Product</a:t>
            </a:r>
          </a:p>
        </p:txBody>
      </p:sp>
      <p:sp>
        <p:nvSpPr>
          <p:cNvPr id="53" name="TextBox 52">
            <a:extLst>
              <a:ext uri="{FF2B5EF4-FFF2-40B4-BE49-F238E27FC236}">
                <a16:creationId xmlns:a16="http://schemas.microsoft.com/office/drawing/2014/main" id="{7F1221BD-8F3D-48C5-B4C9-F5938032FFEC}"/>
              </a:ext>
            </a:extLst>
          </p:cNvPr>
          <p:cNvSpPr txBox="1"/>
          <p:nvPr/>
        </p:nvSpPr>
        <p:spPr bwMode="auto">
          <a:xfrm>
            <a:off x="3365413" y="1391032"/>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Cart</a:t>
            </a:r>
          </a:p>
        </p:txBody>
      </p:sp>
      <p:sp>
        <p:nvSpPr>
          <p:cNvPr id="55" name="TextBox 54">
            <a:extLst>
              <a:ext uri="{FF2B5EF4-FFF2-40B4-BE49-F238E27FC236}">
                <a16:creationId xmlns:a16="http://schemas.microsoft.com/office/drawing/2014/main" id="{132D61A3-ABF6-461C-8DC5-EF86F5858F79}"/>
              </a:ext>
            </a:extLst>
          </p:cNvPr>
          <p:cNvSpPr txBox="1"/>
          <p:nvPr/>
        </p:nvSpPr>
        <p:spPr bwMode="auto">
          <a:xfrm>
            <a:off x="4652861" y="1391032"/>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Pricing</a:t>
            </a:r>
          </a:p>
        </p:txBody>
      </p:sp>
      <p:sp>
        <p:nvSpPr>
          <p:cNvPr id="56" name="Rounded Rectangle 26">
            <a:extLst>
              <a:ext uri="{FF2B5EF4-FFF2-40B4-BE49-F238E27FC236}">
                <a16:creationId xmlns:a16="http://schemas.microsoft.com/office/drawing/2014/main" id="{097BFE6F-EFD3-4CFD-987F-11A2442EA5E1}"/>
              </a:ext>
            </a:extLst>
          </p:cNvPr>
          <p:cNvSpPr/>
          <p:nvPr/>
        </p:nvSpPr>
        <p:spPr>
          <a:xfrm>
            <a:off x="7086338" y="3359723"/>
            <a:ext cx="1576429"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Rounded Rectangle 26">
            <a:extLst>
              <a:ext uri="{FF2B5EF4-FFF2-40B4-BE49-F238E27FC236}">
                <a16:creationId xmlns:a16="http://schemas.microsoft.com/office/drawing/2014/main" id="{388BD1FB-D22B-443B-8901-7A95C236925A}"/>
              </a:ext>
            </a:extLst>
          </p:cNvPr>
          <p:cNvSpPr/>
          <p:nvPr/>
        </p:nvSpPr>
        <p:spPr>
          <a:xfrm>
            <a:off x="9011274" y="3369060"/>
            <a:ext cx="1402185"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Rounded Rectangle 26">
            <a:extLst>
              <a:ext uri="{FF2B5EF4-FFF2-40B4-BE49-F238E27FC236}">
                <a16:creationId xmlns:a16="http://schemas.microsoft.com/office/drawing/2014/main" id="{D0A2C880-33E2-4AF6-B666-1A26A8B09111}"/>
              </a:ext>
            </a:extLst>
          </p:cNvPr>
          <p:cNvSpPr/>
          <p:nvPr/>
        </p:nvSpPr>
        <p:spPr>
          <a:xfrm>
            <a:off x="10606580" y="3390831"/>
            <a:ext cx="1466468"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2D1BBD67-DB5B-4CFC-B037-97860ED50228}"/>
              </a:ext>
            </a:extLst>
          </p:cNvPr>
          <p:cNvSpPr txBox="1"/>
          <p:nvPr/>
        </p:nvSpPr>
        <p:spPr>
          <a:xfrm>
            <a:off x="1315068" y="6273712"/>
            <a:ext cx="4311908"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Monolithic App</a:t>
            </a:r>
          </a:p>
        </p:txBody>
      </p:sp>
      <p:sp>
        <p:nvSpPr>
          <p:cNvPr id="60" name="Down Arrow 45">
            <a:extLst>
              <a:ext uri="{FF2B5EF4-FFF2-40B4-BE49-F238E27FC236}">
                <a16:creationId xmlns:a16="http://schemas.microsoft.com/office/drawing/2014/main" id="{A091925E-3847-4CC2-9406-18A7DBEB89C1}"/>
              </a:ext>
            </a:extLst>
          </p:cNvPr>
          <p:cNvSpPr/>
          <p:nvPr/>
        </p:nvSpPr>
        <p:spPr>
          <a:xfrm>
            <a:off x="2886094" y="4817972"/>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Down Arrow 45">
            <a:extLst>
              <a:ext uri="{FF2B5EF4-FFF2-40B4-BE49-F238E27FC236}">
                <a16:creationId xmlns:a16="http://schemas.microsoft.com/office/drawing/2014/main" id="{DDBD190A-E207-4636-A890-065F7D9560F4}"/>
              </a:ext>
            </a:extLst>
          </p:cNvPr>
          <p:cNvSpPr/>
          <p:nvPr/>
        </p:nvSpPr>
        <p:spPr>
          <a:xfrm>
            <a:off x="4099778" y="4848339"/>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Down Arrow 45">
            <a:extLst>
              <a:ext uri="{FF2B5EF4-FFF2-40B4-BE49-F238E27FC236}">
                <a16:creationId xmlns:a16="http://schemas.microsoft.com/office/drawing/2014/main" id="{0F2776FE-184F-4B3A-87ED-6CAAA72D06CD}"/>
              </a:ext>
            </a:extLst>
          </p:cNvPr>
          <p:cNvSpPr/>
          <p:nvPr/>
        </p:nvSpPr>
        <p:spPr>
          <a:xfrm>
            <a:off x="5295011" y="4848339"/>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26"/>
          <p:cNvSpPr/>
          <p:nvPr/>
        </p:nvSpPr>
        <p:spPr>
          <a:xfrm>
            <a:off x="2684412" y="1720832"/>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p:nvSpPr>
        <p:spPr>
          <a:xfrm>
            <a:off x="3886506" y="1720835"/>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p:nvSpPr>
        <p:spPr>
          <a:xfrm>
            <a:off x="5122466" y="1720838"/>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Arrow: Right 16">
            <a:extLst>
              <a:ext uri="{FF2B5EF4-FFF2-40B4-BE49-F238E27FC236}">
                <a16:creationId xmlns:a16="http://schemas.microsoft.com/office/drawing/2014/main" id="{58ED6284-93FA-4544-B8EF-FED845062BCF}"/>
              </a:ext>
            </a:extLst>
          </p:cNvPr>
          <p:cNvSpPr/>
          <p:nvPr/>
        </p:nvSpPr>
        <p:spPr bwMode="auto">
          <a:xfrm rot="1320000">
            <a:off x="2916103" y="4055503"/>
            <a:ext cx="4014701" cy="1404171"/>
          </a:xfrm>
          <a:prstGeom prst="rightArrow">
            <a:avLst/>
          </a:prstGeom>
          <a:solidFill>
            <a:srgbClr val="FFFF99"/>
          </a:solidFill>
          <a:ln>
            <a:noFill/>
            <a:headEnd type="none" w="med" len="med"/>
            <a:tailEnd type="none" w="med" len="med"/>
          </a:ln>
          <a:effectLst>
            <a:glow rad="1905000">
              <a:schemeClr val="accent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C00000"/>
                </a:solidFill>
                <a:effectLst/>
                <a:uLnTx/>
                <a:uFillTx/>
                <a:latin typeface="Calibri"/>
                <a:ea typeface="+mn-ea"/>
                <a:cs typeface="+mn-cs"/>
              </a:rPr>
              <a:t>By definition, each microservice  stores its own data</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47793109"/>
      </p:ext>
    </p:extLst>
  </p:cSld>
  <p:clrMapOvr>
    <a:masterClrMapping/>
  </p:clrMapOvr>
  <mc:AlternateContent xmlns:mc="http://schemas.openxmlformats.org/markup-compatibility/2006">
    <mc:Choice xmlns:p14="http://schemas.microsoft.com/office/powerpoint/2010/main" Requires="p14">
      <p:transition spd="slow" p14:dur="2000" advTm="127708"/>
    </mc:Choice>
    <mc:Fallback>
      <p:transition spd="slow" advTm="1277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dissolve">
                                      <p:cBhvr>
                                        <p:cTn id="26" dur="500"/>
                                        <p:tgtEl>
                                          <p:spTgt spid="52"/>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dissolve">
                                      <p:cBhvr>
                                        <p:cTn id="30" dur="500"/>
                                        <p:tgtEl>
                                          <p:spTgt spid="5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dissolve">
                                      <p:cBhvr>
                                        <p:cTn id="36" dur="500"/>
                                        <p:tgtEl>
                                          <p:spTgt spid="4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2" presetClass="entr" presetSubtype="4"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49" grpId="0" animBg="1"/>
      <p:bldP spid="42" grpId="0" animBg="1"/>
      <p:bldP spid="3" grpId="0" animBg="1"/>
      <p:bldP spid="56" grpId="0" animBg="1"/>
      <p:bldP spid="57" grpId="0" animBg="1"/>
      <p:bldP spid="58" grpId="0" animBg="1"/>
      <p:bldP spid="27" grpId="0" animBg="1"/>
      <p:bldP spid="28" grpId="0" animBg="1"/>
      <p:bldP spid="29"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Rectangle 7"/>
          <p:cNvSpPr/>
          <p:nvPr/>
        </p:nvSpPr>
        <p:spPr>
          <a:xfrm>
            <a:off x="866" y="206166"/>
            <a:ext cx="5985203" cy="573280"/>
          </a:xfrm>
          <a:prstGeom prst="rect">
            <a:avLst/>
          </a:prstGeom>
        </p:spPr>
        <p:txBody>
          <a:bodyPr wrap="square">
            <a:spAutoFit/>
          </a:bodyPr>
          <a:lstStyle/>
          <a:p>
            <a:pPr algn="ctr" defTabSz="914048">
              <a:defRPr/>
            </a:pPr>
            <a:r>
              <a:rPr lang="en-US" sz="3137">
                <a:solidFill>
                  <a:srgbClr val="0069BA"/>
                </a:solidFill>
                <a:latin typeface="Segoe UI Light"/>
              </a:rPr>
              <a:t>Traditional application approach</a:t>
            </a:r>
          </a:p>
        </p:txBody>
      </p:sp>
      <p:sp>
        <p:nvSpPr>
          <p:cNvPr id="9" name="Rectangle 8"/>
          <p:cNvSpPr/>
          <p:nvPr/>
        </p:nvSpPr>
        <p:spPr>
          <a:xfrm>
            <a:off x="5986069" y="193548"/>
            <a:ext cx="6449507" cy="573280"/>
          </a:xfrm>
          <a:prstGeom prst="rect">
            <a:avLst/>
          </a:prstGeom>
        </p:spPr>
        <p:txBody>
          <a:bodyPr wrap="square">
            <a:spAutoFit/>
          </a:bodyPr>
          <a:lstStyle/>
          <a:p>
            <a:pPr algn="ctr" defTabSz="914048">
              <a:defRPr/>
            </a:pPr>
            <a:r>
              <a:rPr lang="en-US" sz="3137">
                <a:solidFill>
                  <a:srgbClr val="0069BA"/>
                </a:solidFill>
                <a:latin typeface="Segoe UI Light"/>
              </a:rPr>
              <a:t>Microservices application approach</a:t>
            </a:r>
          </a:p>
        </p:txBody>
      </p:sp>
      <p:sp>
        <p:nvSpPr>
          <p:cNvPr id="10" name="Rectangle 9"/>
          <p:cNvSpPr/>
          <p:nvPr/>
        </p:nvSpPr>
        <p:spPr>
          <a:xfrm>
            <a:off x="6341468" y="950409"/>
            <a:ext cx="3391855"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rgbClr val="505050"/>
                </a:solidFill>
                <a:latin typeface="Segoe UI Ligh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a:solidFill>
                  <a:srgbClr val="505050"/>
                </a:solidFill>
                <a:latin typeface="Segoe UI Light"/>
              </a:rPr>
              <a:t>Scales out by </a:t>
            </a:r>
            <a:r>
              <a:rPr lang="en-US" sz="1599" b="1">
                <a:solidFill>
                  <a:srgbClr val="505050"/>
                </a:solidFill>
                <a:latin typeface="Segoe UI Light"/>
              </a:rPr>
              <a:t>deploying each service independently </a:t>
            </a:r>
            <a:r>
              <a:rPr lang="en-US" sz="1599">
                <a:solidFill>
                  <a:srgbClr val="505050"/>
                </a:solidFill>
                <a:latin typeface="Segoe UI Light"/>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7" name="Rectangle 26"/>
          <p:cNvSpPr/>
          <p:nvPr/>
        </p:nvSpPr>
        <p:spPr>
          <a:xfrm>
            <a:off x="497267" y="976329"/>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rgbClr val="505050"/>
                </a:solidFill>
                <a:latin typeface="Segoe UI Light"/>
              </a:rPr>
              <a:t>A traditional application has most of its functionality within a few processes that are componentized with layers and libraries. </a:t>
            </a:r>
          </a:p>
          <a:p>
            <a:pPr marL="285695" indent="-285695" defTabSz="914048">
              <a:spcBef>
                <a:spcPts val="392"/>
              </a:spcBef>
              <a:buFont typeface="Arial" panose="020B0604020202020204" pitchFamily="34" charset="0"/>
              <a:buChar char="•"/>
              <a:defRPr/>
            </a:pPr>
            <a:r>
              <a:rPr lang="en-US" sz="1599">
                <a:solidFill>
                  <a:srgbClr val="505050"/>
                </a:solidFill>
                <a:latin typeface="Segoe UI Light"/>
              </a:rPr>
              <a:t>Scales by cloning the app on multiple servers/VMs</a:t>
            </a:r>
          </a:p>
          <a:p>
            <a:pPr marL="285695" indent="-285695" defTabSz="914048">
              <a:buFont typeface="Arial" panose="020B0604020202020204" pitchFamily="34" charset="0"/>
              <a:buChar char="•"/>
              <a:defRPr/>
            </a:pPr>
            <a:endParaRPr lang="en-US" sz="1599">
              <a:solidFill>
                <a:srgbClr val="505050"/>
              </a:solidFill>
              <a:latin typeface="Segoe UI Ligh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3" y="946061"/>
            <a:ext cx="734496" cy="369332"/>
          </a:xfrm>
          <a:prstGeom prst="rect">
            <a:avLst/>
          </a:prstGeom>
          <a:ln>
            <a:noFill/>
          </a:ln>
        </p:spPr>
        <p:txBody>
          <a:bodyPr wrap="none">
            <a:spAutoFit/>
          </a:bodyPr>
          <a:lstStyle/>
          <a:p>
            <a:pPr defTabSz="914048">
              <a:defRPr/>
            </a:pPr>
            <a:r>
              <a:rPr lang="en-US" sz="1800">
                <a:solidFill>
                  <a:srgbClr val="505050"/>
                </a:solidFill>
                <a:latin typeface="Segoe UI Light"/>
              </a:rPr>
              <a:t>App 1</a:t>
            </a:r>
          </a:p>
        </p:txBody>
      </p:sp>
      <p:sp>
        <p:nvSpPr>
          <p:cNvPr id="37" name="Rectangle 36"/>
          <p:cNvSpPr/>
          <p:nvPr/>
        </p:nvSpPr>
        <p:spPr>
          <a:xfrm>
            <a:off x="11064430" y="932867"/>
            <a:ext cx="771365" cy="369332"/>
          </a:xfrm>
          <a:prstGeom prst="rect">
            <a:avLst/>
          </a:prstGeom>
        </p:spPr>
        <p:txBody>
          <a:bodyPr wrap="none">
            <a:spAutoFit/>
          </a:bodyPr>
          <a:lstStyle/>
          <a:p>
            <a:pPr defTabSz="914048">
              <a:defRPr/>
            </a:pPr>
            <a:r>
              <a:rPr lang="en-US" sz="1800">
                <a:solidFill>
                  <a:srgbClr val="505050"/>
                </a:solidFill>
                <a:latin typeface="Segoe UI Light"/>
              </a:rPr>
              <a:t>App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1" name="Rectangle 50"/>
            <p:cNvSpPr/>
            <p:nvPr/>
          </p:nvSpPr>
          <p:spPr>
            <a:xfrm>
              <a:off x="4160986" y="946510"/>
              <a:ext cx="734704" cy="369437"/>
            </a:xfrm>
            <a:prstGeom prst="rect">
              <a:avLst/>
            </a:prstGeom>
          </p:spPr>
          <p:txBody>
            <a:bodyPr wrap="none">
              <a:spAutoFit/>
            </a:bodyPr>
            <a:lstStyle/>
            <a:p>
              <a:pPr defTabSz="914048">
                <a:defRPr/>
              </a:pPr>
              <a:r>
                <a:rPr lang="en-US" sz="1800">
                  <a:solidFill>
                    <a:srgbClr val="505050"/>
                  </a:solidFill>
                  <a:latin typeface="Segoe UI Ligh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436183" y="4245641"/>
            <a:ext cx="1261616" cy="814987"/>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Segoe UI Ligh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532905" y="1026179"/>
            <a:ext cx="10515600" cy="46602"/>
          </a:xfrm>
        </p:spPr>
        <p:txBody>
          <a:bodyPr>
            <a:noAutofit/>
          </a:bodyPr>
          <a:lstStyle/>
          <a:p>
            <a:pPr>
              <a:spcBef>
                <a:spcPts val="600"/>
              </a:spcBef>
            </a:pPr>
            <a:r>
              <a:rPr lang="en-US" sz="2200"/>
              <a:t>Single codebase - singe release pipeline</a:t>
            </a:r>
          </a:p>
          <a:p>
            <a:pPr lvl="1">
              <a:spcBef>
                <a:spcPts val="600"/>
              </a:spcBef>
            </a:pPr>
            <a:r>
              <a:rPr lang="en-US" sz="2000"/>
              <a:t>All teams </a:t>
            </a:r>
            <a:r>
              <a:rPr lang="en-US" sz="2000">
                <a:solidFill>
                  <a:srgbClr val="C00000"/>
                </a:solidFill>
                <a:latin typeface="Segoe Print" panose="02000600000000000000" pitchFamily="2" charset="0"/>
              </a:rPr>
              <a:t>share code base/dependencies</a:t>
            </a:r>
            <a:r>
              <a:rPr lang="en-US" sz="2000"/>
              <a:t> – tightly-coupled</a:t>
            </a:r>
          </a:p>
          <a:p>
            <a:pPr lvl="1">
              <a:spcBef>
                <a:spcPts val="600"/>
              </a:spcBef>
            </a:pPr>
            <a:r>
              <a:rPr lang="en-US" sz="2000"/>
              <a:t>All team </a:t>
            </a:r>
            <a:r>
              <a:rPr lang="en-US" sz="2000">
                <a:solidFill>
                  <a:srgbClr val="C00000"/>
                </a:solidFill>
                <a:latin typeface="Segoe Print" panose="02000600000000000000" pitchFamily="2" charset="0"/>
              </a:rPr>
              <a:t>share same release cadence </a:t>
            </a:r>
          </a:p>
          <a:p>
            <a:pPr lvl="1">
              <a:spcBef>
                <a:spcPts val="600"/>
              </a:spcBef>
            </a:pPr>
            <a:r>
              <a:rPr lang="en-US" sz="2000"/>
              <a:t>A defect in a dependency can block multiple teams and the release itself</a:t>
            </a:r>
          </a:p>
          <a:p>
            <a:pPr lvl="1">
              <a:spcBef>
                <a:spcPts val="600"/>
              </a:spcBef>
            </a:pPr>
            <a:endParaRPr lang="en-US" sz="2000"/>
          </a:p>
          <a:p>
            <a:pPr>
              <a:spcBef>
                <a:spcPts val="600"/>
              </a:spcBef>
            </a:pPr>
            <a:endParaRPr lang="en-US" sz="2200"/>
          </a:p>
          <a:p>
            <a:endParaRPr lang="en-US" sz="2000"/>
          </a:p>
          <a:p>
            <a:endParaRPr lang="en-US" sz="2400"/>
          </a:p>
          <a:p>
            <a:endParaRPr lang="en-US" sz="2400"/>
          </a:p>
          <a:p>
            <a:endParaRPr lang="en-US" sz="2400"/>
          </a:p>
          <a:p>
            <a:endParaRPr lang="en-US" sz="2400"/>
          </a:p>
          <a:p>
            <a:endParaRPr lang="en-US" sz="2400"/>
          </a:p>
          <a:p>
            <a:endParaRPr lang="en-US" sz="2400"/>
          </a:p>
          <a:p>
            <a:endParaRPr lang="en-US" sz="2400"/>
          </a:p>
          <a:p>
            <a:pPr>
              <a:spcBef>
                <a:spcPts val="3600"/>
              </a:spcBef>
            </a:pPr>
            <a:endParaRPr lang="en-US" sz="2400"/>
          </a:p>
          <a:p>
            <a:endParaRPr lang="en-US" sz="2400"/>
          </a:p>
        </p:txBody>
      </p:sp>
      <p:sp>
        <p:nvSpPr>
          <p:cNvPr id="2" name="Title 1"/>
          <p:cNvSpPr>
            <a:spLocks noGrp="1"/>
          </p:cNvSpPr>
          <p:nvPr>
            <p:ph type="title"/>
          </p:nvPr>
        </p:nvSpPr>
        <p:spPr>
          <a:xfrm>
            <a:off x="306794" y="241763"/>
            <a:ext cx="10515600" cy="789899"/>
          </a:xfrm>
        </p:spPr>
        <p:txBody>
          <a:bodyPr>
            <a:normAutofit/>
          </a:bodyPr>
          <a:lstStyle/>
          <a:p>
            <a:r>
              <a:rPr lang="en-US" sz="3600">
                <a:solidFill>
                  <a:srgbClr val="0069BA"/>
                </a:solidFill>
              </a:rPr>
              <a:t>How Monoliths Diminish Agility</a:t>
            </a:r>
          </a:p>
        </p:txBody>
      </p:sp>
      <p:sp>
        <p:nvSpPr>
          <p:cNvPr id="4" name="Rounded Rectangle 3"/>
          <p:cNvSpPr/>
          <p:nvPr/>
        </p:nvSpPr>
        <p:spPr>
          <a:xfrm>
            <a:off x="5313856" y="3575691"/>
            <a:ext cx="2506133" cy="155786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5" name="Rounded Rectangle 4"/>
          <p:cNvSpPr/>
          <p:nvPr/>
        </p:nvSpPr>
        <p:spPr>
          <a:xfrm>
            <a:off x="860389" y="27202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A</a:t>
            </a:r>
          </a:p>
        </p:txBody>
      </p:sp>
      <p:sp>
        <p:nvSpPr>
          <p:cNvPr id="6" name="Rounded Rectangle 5"/>
          <p:cNvSpPr/>
          <p:nvPr/>
        </p:nvSpPr>
        <p:spPr>
          <a:xfrm>
            <a:off x="860389" y="35330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B</a:t>
            </a:r>
          </a:p>
        </p:txBody>
      </p:sp>
      <p:sp>
        <p:nvSpPr>
          <p:cNvPr id="7" name="Rounded Rectangle 6"/>
          <p:cNvSpPr/>
          <p:nvPr/>
        </p:nvSpPr>
        <p:spPr>
          <a:xfrm>
            <a:off x="860389" y="43458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C</a:t>
            </a:r>
          </a:p>
        </p:txBody>
      </p:sp>
      <p:sp>
        <p:nvSpPr>
          <p:cNvPr id="8" name="Rounded Rectangle 7"/>
          <p:cNvSpPr/>
          <p:nvPr/>
        </p:nvSpPr>
        <p:spPr>
          <a:xfrm>
            <a:off x="860389" y="5192559"/>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D</a:t>
            </a:r>
          </a:p>
        </p:txBody>
      </p:sp>
      <p:cxnSp>
        <p:nvCxnSpPr>
          <p:cNvPr id="11" name="Straight Arrow Connector 10"/>
          <p:cNvCxnSpPr>
            <a:stCxn id="5" idx="3"/>
          </p:cNvCxnSpPr>
          <p:nvPr/>
        </p:nvCxnSpPr>
        <p:spPr>
          <a:xfrm>
            <a:off x="2841589" y="3008160"/>
            <a:ext cx="2472267" cy="1100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p:cNvCxnSpPr>
          <p:nvPr/>
        </p:nvCxnSpPr>
        <p:spPr>
          <a:xfrm>
            <a:off x="2841589" y="3820960"/>
            <a:ext cx="2472267" cy="558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7" idx="3"/>
          </p:cNvCxnSpPr>
          <p:nvPr/>
        </p:nvCxnSpPr>
        <p:spPr>
          <a:xfrm flipV="1">
            <a:off x="2841589" y="4633757"/>
            <a:ext cx="2472267" cy="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flipV="1">
            <a:off x="2841589" y="4803092"/>
            <a:ext cx="2472267" cy="677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039189" y="3575691"/>
            <a:ext cx="2506133" cy="155786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cxnSp>
        <p:nvCxnSpPr>
          <p:cNvPr id="23" name="Straight Arrow Connector 22"/>
          <p:cNvCxnSpPr>
            <a:stCxn id="4" idx="3"/>
            <a:endCxn id="21" idx="1"/>
          </p:cNvCxnSpPr>
          <p:nvPr/>
        </p:nvCxnSpPr>
        <p:spPr>
          <a:xfrm>
            <a:off x="7819989" y="4354624"/>
            <a:ext cx="1219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ross 24"/>
          <p:cNvSpPr/>
          <p:nvPr/>
        </p:nvSpPr>
        <p:spPr>
          <a:xfrm rot="1669695">
            <a:off x="3986074" y="3410096"/>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Cross 25"/>
          <p:cNvSpPr/>
          <p:nvPr/>
        </p:nvSpPr>
        <p:spPr>
          <a:xfrm rot="1669695">
            <a:off x="8172360" y="4165298"/>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Donut 31"/>
          <p:cNvSpPr/>
          <p:nvPr/>
        </p:nvSpPr>
        <p:spPr>
          <a:xfrm>
            <a:off x="3932311" y="3380929"/>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nut 32"/>
          <p:cNvSpPr/>
          <p:nvPr/>
        </p:nvSpPr>
        <p:spPr>
          <a:xfrm>
            <a:off x="3932311" y="390034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nut 33"/>
          <p:cNvSpPr/>
          <p:nvPr/>
        </p:nvSpPr>
        <p:spPr>
          <a:xfrm>
            <a:off x="3932311" y="4394624"/>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onut 34"/>
          <p:cNvSpPr/>
          <p:nvPr/>
        </p:nvSpPr>
        <p:spPr>
          <a:xfrm>
            <a:off x="3936427" y="4893017"/>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ross 27"/>
          <p:cNvSpPr/>
          <p:nvPr/>
        </p:nvSpPr>
        <p:spPr>
          <a:xfrm rot="1669695">
            <a:off x="5711790" y="4139563"/>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39272512"/>
      </p:ext>
    </p:extLst>
  </p:cSld>
  <p:clrMapOvr>
    <a:masterClrMapping/>
  </p:clrMapOvr>
  <mc:AlternateContent xmlns:mc="http://schemas.openxmlformats.org/markup-compatibility/2006">
    <mc:Choice xmlns:p14="http://schemas.microsoft.com/office/powerpoint/2010/main" Requires="p14">
      <p:transition spd="slow" p14:dur="2000" advTm="82055"/>
    </mc:Choice>
    <mc:Fallback>
      <p:transition spd="slow" advTm="82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3" grpId="0" animBg="1"/>
      <p:bldP spid="34" grpId="0" animBg="1"/>
      <p:bldP spid="35"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8.005|58.98"/>
</p:tagLst>
</file>

<file path=ppt/tags/tag2.xml><?xml version="1.0" encoding="utf-8"?>
<p:tagLst xmlns:a="http://schemas.openxmlformats.org/drawingml/2006/main" xmlns:r="http://schemas.openxmlformats.org/officeDocument/2006/relationships" xmlns:p="http://schemas.openxmlformats.org/presentationml/2006/main">
  <p:tag name="TIMING" val="|43.147|5.343002|18.606|2.931999|1.206001|2.142998|6.553001"/>
</p:tagLst>
</file>

<file path=ppt/tags/tag3.xml><?xml version="1.0" encoding="utf-8"?>
<p:tagLst xmlns:a="http://schemas.openxmlformats.org/drawingml/2006/main" xmlns:r="http://schemas.openxmlformats.org/officeDocument/2006/relationships" xmlns:p="http://schemas.openxmlformats.org/presentationml/2006/main">
  <p:tag name="TIMING" val="|20.698|5.202|4.47100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3.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309C0F96-F49A-4014-964A-0AA1DD36FF0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3.xml><?xml version="1.0" encoding="utf-8"?>
<ds:datastoreItem xmlns:ds="http://schemas.openxmlformats.org/officeDocument/2006/customXml" ds:itemID="{EEB97182-B807-4BB5-BDD2-58EA2F0D7D93}"/>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Application>Microsoft Office PowerPoint</Application>
  <PresentationFormat>Widescreen</PresentationFormat>
  <Slides>27</Slides>
  <Notes>24</Notes>
  <HiddenSlides>0</HiddenSlides>
  <ScaleCrop>false</ScaleCrop>
  <HeadingPairs>
    <vt:vector size="4" baseType="variant">
      <vt:variant>
        <vt:lpstr>Theme</vt:lpstr>
      </vt:variant>
      <vt:variant>
        <vt:i4>5</vt:i4>
      </vt:variant>
      <vt:variant>
        <vt:lpstr>Slide Titles</vt:lpstr>
      </vt:variant>
      <vt:variant>
        <vt:i4>27</vt:i4>
      </vt:variant>
    </vt:vector>
  </HeadingPairs>
  <TitlesOfParts>
    <vt:vector size="32" baseType="lpstr">
      <vt:lpstr>White Template</vt:lpstr>
      <vt:lpstr>Slide Order Example</vt:lpstr>
      <vt:lpstr>1_M 04-MicrosoftAzureStorage</vt:lpstr>
      <vt:lpstr>1_WHITE TEMPLATE</vt:lpstr>
      <vt:lpstr>2_WHITE TEMPLATE</vt:lpstr>
      <vt:lpstr>PowerPoint Presentation</vt:lpstr>
      <vt:lpstr>Microservice Solutions</vt:lpstr>
      <vt:lpstr>Overview of Containers</vt:lpstr>
      <vt:lpstr>PowerPoint Presentation</vt:lpstr>
      <vt:lpstr>PowerPoint Presentation</vt:lpstr>
      <vt:lpstr>Moving to Microservices</vt:lpstr>
      <vt:lpstr>Moving to Microservices</vt:lpstr>
      <vt:lpstr>PowerPoint Presentation</vt:lpstr>
      <vt:lpstr>How Monoliths Diminish Agility</vt:lpstr>
      <vt:lpstr>How Microservices Promote Agility</vt:lpstr>
      <vt:lpstr>Kubernetes - Container Orchestrator</vt:lpstr>
      <vt:lpstr>Challenges of a containerized world</vt:lpstr>
      <vt:lpstr>Application Scale</vt:lpstr>
      <vt:lpstr>Load Balancing &amp; Fault Tolerance</vt:lpstr>
      <vt:lpstr>The elements of orchestration</vt:lpstr>
      <vt:lpstr>Container Orchestrators</vt:lpstr>
      <vt:lpstr>Azure Kubernetes Service (AKS)</vt:lpstr>
      <vt:lpstr>Control Plane</vt:lpstr>
      <vt:lpstr>AKS Features</vt:lpstr>
      <vt:lpstr>AKS – References</vt:lpstr>
      <vt:lpstr>AKS References</vt:lpstr>
      <vt:lpstr>Container Orchestrators</vt:lpstr>
      <vt:lpstr>Azure Container Apps</vt:lpstr>
      <vt:lpstr>Azure Arc-enabled Kubernetes</vt:lpstr>
      <vt:lpstr>Application hosting continuum</vt:lpstr>
      <vt:lpstr>Sign up for Microsoft.Source</vt:lpstr>
      <vt:lpstr>Microservice Solutions Lab</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revision>1</cp:revision>
  <dcterms:created xsi:type="dcterms:W3CDTF">2021-07-29T15:15:57Z</dcterms:created>
  <dcterms:modified xsi:type="dcterms:W3CDTF">2022-06-08T03:44:24Z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